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xlsx" ContentType="application/vnd.openxmlformats-officedocument.spreadsheetml.sheet"/>
  <Default Extension="vml" ContentType="application/vnd.openxmlformats-officedocument.vmlDrawing"/>
  <Default Extension="bin" ContentType="application/vnd.openxmlformats-officedocument.oleObject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17">
  <p:sldMasterIdLst>
    <p:sldMasterId id="2147483878" r:id="rId1"/>
  </p:sldMasterIdLst>
  <p:notesMasterIdLst>
    <p:notesMasterId r:id="rId45"/>
  </p:notesMasterIdLst>
  <p:handoutMasterIdLst>
    <p:handoutMasterId r:id="rId46"/>
  </p:handoutMasterIdLst>
  <p:sldIdLst>
    <p:sldId id="5106" r:id="rId2"/>
    <p:sldId id="5216" r:id="rId3"/>
    <p:sldId id="5234" r:id="rId4"/>
    <p:sldId id="5187" r:id="rId5"/>
    <p:sldId id="5237" r:id="rId6"/>
    <p:sldId id="5188" r:id="rId7"/>
    <p:sldId id="5194" r:id="rId8"/>
    <p:sldId id="5200" r:id="rId9"/>
    <p:sldId id="5192" r:id="rId10"/>
    <p:sldId id="5193" r:id="rId11"/>
    <p:sldId id="5196" r:id="rId12"/>
    <p:sldId id="5197" r:id="rId13"/>
    <p:sldId id="5198" r:id="rId14"/>
    <p:sldId id="5199" r:id="rId15"/>
    <p:sldId id="5218" r:id="rId16"/>
    <p:sldId id="5240" r:id="rId17"/>
    <p:sldId id="5246" r:id="rId18"/>
    <p:sldId id="5239" r:id="rId19"/>
    <p:sldId id="5235" r:id="rId20"/>
    <p:sldId id="5238" r:id="rId21"/>
    <p:sldId id="5252" r:id="rId22"/>
    <p:sldId id="5253" r:id="rId23"/>
    <p:sldId id="5254" r:id="rId24"/>
    <p:sldId id="5255" r:id="rId25"/>
    <p:sldId id="5204" r:id="rId26"/>
    <p:sldId id="5220" r:id="rId27"/>
    <p:sldId id="5258" r:id="rId28"/>
    <p:sldId id="5221" r:id="rId29"/>
    <p:sldId id="5247" r:id="rId30"/>
    <p:sldId id="5259" r:id="rId31"/>
    <p:sldId id="5257" r:id="rId32"/>
    <p:sldId id="5206" r:id="rId33"/>
    <p:sldId id="5207" r:id="rId34"/>
    <p:sldId id="5208" r:id="rId35"/>
    <p:sldId id="5214" r:id="rId36"/>
    <p:sldId id="5230" r:id="rId37"/>
    <p:sldId id="5260" r:id="rId38"/>
    <p:sldId id="5243" r:id="rId39"/>
    <p:sldId id="5231" r:id="rId40"/>
    <p:sldId id="5261" r:id="rId41"/>
    <p:sldId id="5245" r:id="rId42"/>
    <p:sldId id="5244" r:id="rId43"/>
    <p:sldId id="5250" r:id="rId44"/>
  </p:sldIdLst>
  <p:sldSz cx="9144000" cy="6858000" type="screen4x3"/>
  <p:notesSz cx="7010400" cy="9296400"/>
  <p:defaultTextStyle>
    <a:defPPr>
      <a:defRPr lang="en-US"/>
    </a:defPPr>
    <a:lvl1pPr marL="0" algn="l" defTabSz="91397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6986" algn="l" defTabSz="91397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3972" algn="l" defTabSz="91397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0959" algn="l" defTabSz="91397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7945" algn="l" defTabSz="91397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4932" algn="l" defTabSz="91397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1916" algn="l" defTabSz="91397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8904" algn="l" defTabSz="91397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5888" algn="l" defTabSz="91397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  <p15:guide id="3" orient="horz" pos="2928">
          <p15:clr>
            <a:srgbClr val="A4A3A4"/>
          </p15:clr>
        </p15:guide>
        <p15:guide id="4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F7783"/>
    <a:srgbClr val="667F8C"/>
    <a:srgbClr val="657D89"/>
    <a:srgbClr val="54777C"/>
    <a:srgbClr val="607F92"/>
    <a:srgbClr val="5B798B"/>
    <a:srgbClr val="7492A4"/>
    <a:srgbClr val="146A7E"/>
    <a:srgbClr val="3D6C77"/>
    <a:srgbClr val="457A8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557" autoAdjust="0"/>
    <p:restoredTop sz="93939" autoAdjust="0"/>
  </p:normalViewPr>
  <p:slideViewPr>
    <p:cSldViewPr>
      <p:cViewPr>
        <p:scale>
          <a:sx n="80" d="100"/>
          <a:sy n="80" d="100"/>
        </p:scale>
        <p:origin x="2280" y="7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06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notesViewPr>
    <p:cSldViewPr>
      <p:cViewPr varScale="1">
        <p:scale>
          <a:sx n="97" d="100"/>
          <a:sy n="97" d="100"/>
        </p:scale>
        <p:origin x="-3534" y="-102"/>
      </p:cViewPr>
      <p:guideLst>
        <p:guide orient="horz" pos="3024"/>
        <p:guide pos="2304"/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handoutMaster" Target="handoutMasters/handoutMaster1.xml"/><Relationship Id="rId47" Type="http://schemas.openxmlformats.org/officeDocument/2006/relationships/presProps" Target="presProps.xml"/><Relationship Id="rId48" Type="http://schemas.openxmlformats.org/officeDocument/2006/relationships/viewProps" Target="viewProps.xml"/><Relationship Id="rId49" Type="http://schemas.openxmlformats.org/officeDocument/2006/relationships/theme" Target="theme/theme1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5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admserv\execvc\wilfis\COMMUNITY%20DEVELOPMENT%20&amp;%20OUTREACH\Universities&amp;Real%20Estate%20Dvlpmnt\Medicare-Medicaid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3.jpeg"/><Relationship Id="rId2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Sheet1!$H$1</c:f>
              <c:strCache>
                <c:ptCount val="1"/>
                <c:pt idx="0">
                  <c:v>Medicare</c:v>
                </c:pt>
              </c:strCache>
            </c:strRef>
          </c:tx>
          <c:invertIfNegative val="0"/>
          <c:dLbls>
            <c:delete val="1"/>
          </c:dLbls>
          <c:cat>
            <c:numRef>
              <c:f>Sheet1!$G$2:$G$7</c:f>
              <c:numCache>
                <c:formatCode>General</c:formatCode>
                <c:ptCount val="6"/>
                <c:pt idx="0">
                  <c:v>1966.0</c:v>
                </c:pt>
                <c:pt idx="1">
                  <c:v>1970.0</c:v>
                </c:pt>
                <c:pt idx="2">
                  <c:v>1980.0</c:v>
                </c:pt>
                <c:pt idx="3">
                  <c:v>1990.0</c:v>
                </c:pt>
                <c:pt idx="4">
                  <c:v>2000.0</c:v>
                </c:pt>
                <c:pt idx="5">
                  <c:v>2010.0</c:v>
                </c:pt>
              </c:numCache>
            </c:numRef>
          </c:cat>
          <c:val>
            <c:numRef>
              <c:f>Sheet1!$H$2:$H$7</c:f>
              <c:numCache>
                <c:formatCode>General</c:formatCode>
                <c:ptCount val="6"/>
                <c:pt idx="0">
                  <c:v>1.8423</c:v>
                </c:pt>
                <c:pt idx="1">
                  <c:v>7.672499999999998</c:v>
                </c:pt>
                <c:pt idx="2">
                  <c:v>37.387</c:v>
                </c:pt>
                <c:pt idx="3">
                  <c:v>110.1817</c:v>
                </c:pt>
                <c:pt idx="4">
                  <c:v>224.3596</c:v>
                </c:pt>
                <c:pt idx="5">
                  <c:v>502.2886999999989</c:v>
                </c:pt>
              </c:numCache>
            </c:numRef>
          </c:val>
        </c:ser>
        <c:ser>
          <c:idx val="1"/>
          <c:order val="1"/>
          <c:tx>
            <c:strRef>
              <c:f>Sheet1!$I$1</c:f>
              <c:strCache>
                <c:ptCount val="1"/>
                <c:pt idx="0">
                  <c:v>Medicaid</c:v>
                </c:pt>
              </c:strCache>
            </c:strRef>
          </c:tx>
          <c:invertIfNegative val="0"/>
          <c:dLbls>
            <c:delete val="1"/>
          </c:dLbls>
          <c:cat>
            <c:numRef>
              <c:f>Sheet1!$G$2:$G$7</c:f>
              <c:numCache>
                <c:formatCode>General</c:formatCode>
                <c:ptCount val="6"/>
                <c:pt idx="0">
                  <c:v>1966.0</c:v>
                </c:pt>
                <c:pt idx="1">
                  <c:v>1970.0</c:v>
                </c:pt>
                <c:pt idx="2">
                  <c:v>1980.0</c:v>
                </c:pt>
                <c:pt idx="3">
                  <c:v>1990.0</c:v>
                </c:pt>
                <c:pt idx="4">
                  <c:v>2000.0</c:v>
                </c:pt>
                <c:pt idx="5">
                  <c:v>2010.0</c:v>
                </c:pt>
              </c:numCache>
            </c:numRef>
          </c:cat>
          <c:val>
            <c:numRef>
              <c:f>Sheet1!$I$2:$I$7</c:f>
              <c:numCache>
                <c:formatCode>General</c:formatCode>
                <c:ptCount val="6"/>
                <c:pt idx="0">
                  <c:v>1.303899999999991</c:v>
                </c:pt>
                <c:pt idx="1">
                  <c:v>5.289700000000003</c:v>
                </c:pt>
                <c:pt idx="2">
                  <c:v>26.03249999999989</c:v>
                </c:pt>
                <c:pt idx="3">
                  <c:v>73.66080000000001</c:v>
                </c:pt>
                <c:pt idx="4">
                  <c:v>200.4805</c:v>
                </c:pt>
                <c:pt idx="5">
                  <c:v>373.9407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-2121683312"/>
        <c:axId val="-2116579968"/>
      </c:barChart>
      <c:catAx>
        <c:axId val="-21216833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-2116579968"/>
        <c:crosses val="autoZero"/>
        <c:auto val="1"/>
        <c:lblAlgn val="ctr"/>
        <c:lblOffset val="100"/>
        <c:noMultiLvlLbl val="0"/>
      </c:catAx>
      <c:valAx>
        <c:axId val="-2116579968"/>
        <c:scaling>
          <c:orientation val="minMax"/>
        </c:scaling>
        <c:delete val="0"/>
        <c:axPos val="l"/>
        <c:numFmt formatCode="&quot;$&quot;#,##0" sourceLinked="0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-2121683312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271224156191002"/>
          <c:y val="0.929275957179178"/>
          <c:w val="0.455114829396325"/>
          <c:h val="0.0645895691149044"/>
        </c:manualLayout>
      </c:layout>
      <c:overlay val="0"/>
      <c:txPr>
        <a:bodyPr/>
        <a:lstStyle/>
        <a:p>
          <a:pPr>
            <a:defRPr sz="20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500">
          <a:solidFill>
            <a:schemeClr val="bg1"/>
          </a:solidFill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1"/>
          <c:order val="0"/>
          <c:tx>
            <c:v>Coal</c:v>
          </c:tx>
          <c:spPr>
            <a:blipFill>
              <a:blip xmlns:r="http://schemas.openxmlformats.org/officeDocument/2006/relationships" r:embed="rId1"/>
              <a:tile tx="0" ty="0" sx="100000" sy="100000" flip="none" algn="tl"/>
            </a:blipFill>
          </c:spPr>
          <c:invertIfNegative val="0"/>
          <c:cat>
            <c:numRef>
              <c:f>'Overall Summary'!$A$3:$A$27</c:f>
              <c:numCache>
                <c:formatCode>General</c:formatCode>
                <c:ptCount val="25"/>
                <c:pt idx="0">
                  <c:v>1990.0</c:v>
                </c:pt>
                <c:pt idx="1">
                  <c:v>1991.0</c:v>
                </c:pt>
                <c:pt idx="2">
                  <c:v>1992.0</c:v>
                </c:pt>
                <c:pt idx="3">
                  <c:v>1993.0</c:v>
                </c:pt>
                <c:pt idx="4">
                  <c:v>1994.0</c:v>
                </c:pt>
                <c:pt idx="5">
                  <c:v>1995.0</c:v>
                </c:pt>
                <c:pt idx="6">
                  <c:v>1996.0</c:v>
                </c:pt>
                <c:pt idx="7">
                  <c:v>1997.0</c:v>
                </c:pt>
                <c:pt idx="8">
                  <c:v>1998.0</c:v>
                </c:pt>
                <c:pt idx="9">
                  <c:v>1999.0</c:v>
                </c:pt>
                <c:pt idx="10">
                  <c:v>2000.0</c:v>
                </c:pt>
                <c:pt idx="11">
                  <c:v>2001.0</c:v>
                </c:pt>
                <c:pt idx="12">
                  <c:v>2002.0</c:v>
                </c:pt>
                <c:pt idx="13">
                  <c:v>2003.0</c:v>
                </c:pt>
                <c:pt idx="14">
                  <c:v>2004.0</c:v>
                </c:pt>
                <c:pt idx="15">
                  <c:v>2005.0</c:v>
                </c:pt>
                <c:pt idx="16">
                  <c:v>2006.0</c:v>
                </c:pt>
                <c:pt idx="17">
                  <c:v>2007.0</c:v>
                </c:pt>
                <c:pt idx="18">
                  <c:v>2008.0</c:v>
                </c:pt>
                <c:pt idx="19">
                  <c:v>2009.0</c:v>
                </c:pt>
                <c:pt idx="20">
                  <c:v>2010.0</c:v>
                </c:pt>
                <c:pt idx="21">
                  <c:v>2011.0</c:v>
                </c:pt>
                <c:pt idx="22">
                  <c:v>2012.0</c:v>
                </c:pt>
                <c:pt idx="23">
                  <c:v>2013.0</c:v>
                </c:pt>
                <c:pt idx="24">
                  <c:v>2014.0</c:v>
                </c:pt>
              </c:numCache>
            </c:numRef>
          </c:cat>
          <c:val>
            <c:numRef>
              <c:f>'Overall Summary'!$R$3:$R$27</c:f>
              <c:numCache>
                <c:formatCode>#,##0</c:formatCode>
                <c:ptCount val="25"/>
                <c:pt idx="0">
                  <c:v>861882.2047421664</c:v>
                </c:pt>
                <c:pt idx="1">
                  <c:v>859469.2336486664</c:v>
                </c:pt>
                <c:pt idx="2">
                  <c:v>934361.894664</c:v>
                </c:pt>
                <c:pt idx="3">
                  <c:v>656920.445203</c:v>
                </c:pt>
                <c:pt idx="4">
                  <c:v>626424.3425</c:v>
                </c:pt>
                <c:pt idx="5">
                  <c:v>578859.33435</c:v>
                </c:pt>
                <c:pt idx="6">
                  <c:v>476880.7439916666</c:v>
                </c:pt>
                <c:pt idx="7">
                  <c:v>453640.6534825</c:v>
                </c:pt>
                <c:pt idx="8">
                  <c:v>450415.0529999999</c:v>
                </c:pt>
                <c:pt idx="9">
                  <c:v>444309.6930190476</c:v>
                </c:pt>
                <c:pt idx="10">
                  <c:v>447347.42316</c:v>
                </c:pt>
                <c:pt idx="11">
                  <c:v>414158.3263949999</c:v>
                </c:pt>
                <c:pt idx="12">
                  <c:v>130691.79926</c:v>
                </c:pt>
                <c:pt idx="13">
                  <c:v>0.0</c:v>
                </c:pt>
                <c:pt idx="14">
                  <c:v>0.0</c:v>
                </c:pt>
                <c:pt idx="15">
                  <c:v>0.0</c:v>
                </c:pt>
                <c:pt idx="16">
                  <c:v>0.0</c:v>
                </c:pt>
                <c:pt idx="17">
                  <c:v>0.0</c:v>
                </c:pt>
                <c:pt idx="18">
                  <c:v>0.0</c:v>
                </c:pt>
                <c:pt idx="19">
                  <c:v>0.0</c:v>
                </c:pt>
                <c:pt idx="20">
                  <c:v>0.0</c:v>
                </c:pt>
                <c:pt idx="21">
                  <c:v>0.0</c:v>
                </c:pt>
                <c:pt idx="22">
                  <c:v>0.0</c:v>
                </c:pt>
                <c:pt idx="23">
                  <c:v>0.0</c:v>
                </c:pt>
                <c:pt idx="24">
                  <c:v>0.0</c:v>
                </c:pt>
              </c:numCache>
            </c:numRef>
          </c:val>
        </c:ser>
        <c:ser>
          <c:idx val="2"/>
          <c:order val="1"/>
          <c:tx>
            <c:v>Natural Gas</c:v>
          </c:tx>
          <c:spPr>
            <a:solidFill>
              <a:srgbClr val="FFFF00"/>
            </a:solidFill>
          </c:spPr>
          <c:invertIfNegative val="0"/>
          <c:cat>
            <c:numRef>
              <c:f>'Overall Summary'!$A$3:$A$27</c:f>
              <c:numCache>
                <c:formatCode>General</c:formatCode>
                <c:ptCount val="25"/>
                <c:pt idx="0">
                  <c:v>1990.0</c:v>
                </c:pt>
                <c:pt idx="1">
                  <c:v>1991.0</c:v>
                </c:pt>
                <c:pt idx="2">
                  <c:v>1992.0</c:v>
                </c:pt>
                <c:pt idx="3">
                  <c:v>1993.0</c:v>
                </c:pt>
                <c:pt idx="4">
                  <c:v>1994.0</c:v>
                </c:pt>
                <c:pt idx="5">
                  <c:v>1995.0</c:v>
                </c:pt>
                <c:pt idx="6">
                  <c:v>1996.0</c:v>
                </c:pt>
                <c:pt idx="7">
                  <c:v>1997.0</c:v>
                </c:pt>
                <c:pt idx="8">
                  <c:v>1998.0</c:v>
                </c:pt>
                <c:pt idx="9">
                  <c:v>1999.0</c:v>
                </c:pt>
                <c:pt idx="10">
                  <c:v>2000.0</c:v>
                </c:pt>
                <c:pt idx="11">
                  <c:v>2001.0</c:v>
                </c:pt>
                <c:pt idx="12">
                  <c:v>2002.0</c:v>
                </c:pt>
                <c:pt idx="13">
                  <c:v>2003.0</c:v>
                </c:pt>
                <c:pt idx="14">
                  <c:v>2004.0</c:v>
                </c:pt>
                <c:pt idx="15">
                  <c:v>2005.0</c:v>
                </c:pt>
                <c:pt idx="16">
                  <c:v>2006.0</c:v>
                </c:pt>
                <c:pt idx="17">
                  <c:v>2007.0</c:v>
                </c:pt>
                <c:pt idx="18">
                  <c:v>2008.0</c:v>
                </c:pt>
                <c:pt idx="19">
                  <c:v>2009.0</c:v>
                </c:pt>
                <c:pt idx="20">
                  <c:v>2010.0</c:v>
                </c:pt>
                <c:pt idx="21">
                  <c:v>2011.0</c:v>
                </c:pt>
                <c:pt idx="22">
                  <c:v>2012.0</c:v>
                </c:pt>
                <c:pt idx="23">
                  <c:v>2013.0</c:v>
                </c:pt>
                <c:pt idx="24">
                  <c:v>2014.0</c:v>
                </c:pt>
              </c:numCache>
            </c:numRef>
          </c:cat>
          <c:val>
            <c:numRef>
              <c:f>'Overall Summary'!$S$3:$S$27</c:f>
              <c:numCache>
                <c:formatCode>#,##0</c:formatCode>
                <c:ptCount val="25"/>
                <c:pt idx="0">
                  <c:v>745078.1669312498</c:v>
                </c:pt>
                <c:pt idx="1">
                  <c:v>802511.48813125</c:v>
                </c:pt>
                <c:pt idx="2">
                  <c:v>759345.9859312498</c:v>
                </c:pt>
                <c:pt idx="3">
                  <c:v>979838.5083381388</c:v>
                </c:pt>
                <c:pt idx="4">
                  <c:v>947467.5976148253</c:v>
                </c:pt>
                <c:pt idx="5">
                  <c:v>839315.2556114485</c:v>
                </c:pt>
                <c:pt idx="6">
                  <c:v>786278.0669811774</c:v>
                </c:pt>
                <c:pt idx="7">
                  <c:v>656817.096686891</c:v>
                </c:pt>
                <c:pt idx="8">
                  <c:v>722637.8064428952</c:v>
                </c:pt>
                <c:pt idx="9">
                  <c:v>700530.9677039091</c:v>
                </c:pt>
                <c:pt idx="10">
                  <c:v>701323.7244065574</c:v>
                </c:pt>
                <c:pt idx="11">
                  <c:v>694779.9582932991</c:v>
                </c:pt>
                <c:pt idx="12">
                  <c:v>1.0707469764949E6</c:v>
                </c:pt>
                <c:pt idx="13">
                  <c:v>1.23045394830451E6</c:v>
                </c:pt>
                <c:pt idx="14">
                  <c:v>1.22361394695509E6</c:v>
                </c:pt>
                <c:pt idx="15">
                  <c:v>1.21985915826826E6</c:v>
                </c:pt>
                <c:pt idx="16">
                  <c:v>1.22193471568788E6</c:v>
                </c:pt>
                <c:pt idx="17">
                  <c:v>1.22661299628647E6</c:v>
                </c:pt>
                <c:pt idx="18">
                  <c:v>1.25430248694541E6</c:v>
                </c:pt>
                <c:pt idx="19">
                  <c:v>1.33000556223624E6</c:v>
                </c:pt>
                <c:pt idx="20">
                  <c:v>1.288132E6</c:v>
                </c:pt>
                <c:pt idx="21">
                  <c:v>1.178829E6</c:v>
                </c:pt>
                <c:pt idx="22">
                  <c:v>1.031730108E6</c:v>
                </c:pt>
                <c:pt idx="23">
                  <c:v>1.0984514E6</c:v>
                </c:pt>
                <c:pt idx="24">
                  <c:v>1.183413E6</c:v>
                </c:pt>
              </c:numCache>
            </c:numRef>
          </c:val>
        </c:ser>
        <c:ser>
          <c:idx val="3"/>
          <c:order val="2"/>
          <c:tx>
            <c:v>Fuel Oil</c:v>
          </c:tx>
          <c:spPr>
            <a:solidFill>
              <a:srgbClr val="00B050"/>
            </a:solidFill>
          </c:spPr>
          <c:invertIfNegative val="0"/>
          <c:cat>
            <c:numRef>
              <c:f>'Overall Summary'!$A$3:$A$27</c:f>
              <c:numCache>
                <c:formatCode>General</c:formatCode>
                <c:ptCount val="25"/>
                <c:pt idx="0">
                  <c:v>1990.0</c:v>
                </c:pt>
                <c:pt idx="1">
                  <c:v>1991.0</c:v>
                </c:pt>
                <c:pt idx="2">
                  <c:v>1992.0</c:v>
                </c:pt>
                <c:pt idx="3">
                  <c:v>1993.0</c:v>
                </c:pt>
                <c:pt idx="4">
                  <c:v>1994.0</c:v>
                </c:pt>
                <c:pt idx="5">
                  <c:v>1995.0</c:v>
                </c:pt>
                <c:pt idx="6">
                  <c:v>1996.0</c:v>
                </c:pt>
                <c:pt idx="7">
                  <c:v>1997.0</c:v>
                </c:pt>
                <c:pt idx="8">
                  <c:v>1998.0</c:v>
                </c:pt>
                <c:pt idx="9">
                  <c:v>1999.0</c:v>
                </c:pt>
                <c:pt idx="10">
                  <c:v>2000.0</c:v>
                </c:pt>
                <c:pt idx="11">
                  <c:v>2001.0</c:v>
                </c:pt>
                <c:pt idx="12">
                  <c:v>2002.0</c:v>
                </c:pt>
                <c:pt idx="13">
                  <c:v>2003.0</c:v>
                </c:pt>
                <c:pt idx="14">
                  <c:v>2004.0</c:v>
                </c:pt>
                <c:pt idx="15">
                  <c:v>2005.0</c:v>
                </c:pt>
                <c:pt idx="16">
                  <c:v>2006.0</c:v>
                </c:pt>
                <c:pt idx="17">
                  <c:v>2007.0</c:v>
                </c:pt>
                <c:pt idx="18">
                  <c:v>2008.0</c:v>
                </c:pt>
                <c:pt idx="19">
                  <c:v>2009.0</c:v>
                </c:pt>
                <c:pt idx="20">
                  <c:v>2010.0</c:v>
                </c:pt>
                <c:pt idx="21">
                  <c:v>2011.0</c:v>
                </c:pt>
                <c:pt idx="22">
                  <c:v>2012.0</c:v>
                </c:pt>
                <c:pt idx="23">
                  <c:v>2013.0</c:v>
                </c:pt>
                <c:pt idx="24">
                  <c:v>2014.0</c:v>
                </c:pt>
              </c:numCache>
            </c:numRef>
          </c:cat>
          <c:val>
            <c:numRef>
              <c:f>'Overall Summary'!$T$3:$T$27</c:f>
              <c:numCache>
                <c:formatCode>#,##0</c:formatCode>
                <c:ptCount val="25"/>
                <c:pt idx="0">
                  <c:v>228.942</c:v>
                </c:pt>
                <c:pt idx="1">
                  <c:v>228.942</c:v>
                </c:pt>
                <c:pt idx="2">
                  <c:v>228.942</c:v>
                </c:pt>
                <c:pt idx="3">
                  <c:v>3436.062</c:v>
                </c:pt>
                <c:pt idx="4">
                  <c:v>5141.88</c:v>
                </c:pt>
                <c:pt idx="5">
                  <c:v>3126.942</c:v>
                </c:pt>
                <c:pt idx="6">
                  <c:v>14117.124</c:v>
                </c:pt>
                <c:pt idx="7">
                  <c:v>14984.868</c:v>
                </c:pt>
                <c:pt idx="8">
                  <c:v>3735.522</c:v>
                </c:pt>
                <c:pt idx="9">
                  <c:v>19482.97800000001</c:v>
                </c:pt>
                <c:pt idx="10">
                  <c:v>889.1340000000001</c:v>
                </c:pt>
                <c:pt idx="11">
                  <c:v>168257.19</c:v>
                </c:pt>
                <c:pt idx="12">
                  <c:v>1349.088</c:v>
                </c:pt>
                <c:pt idx="13">
                  <c:v>21010.22400000001</c:v>
                </c:pt>
                <c:pt idx="14">
                  <c:v>11687.835</c:v>
                </c:pt>
                <c:pt idx="15">
                  <c:v>1110.072</c:v>
                </c:pt>
                <c:pt idx="16">
                  <c:v>7039.242</c:v>
                </c:pt>
                <c:pt idx="17">
                  <c:v>22747.98486</c:v>
                </c:pt>
                <c:pt idx="18">
                  <c:v>10113.87648</c:v>
                </c:pt>
                <c:pt idx="19">
                  <c:v>988.9466400000001</c:v>
                </c:pt>
                <c:pt idx="20">
                  <c:v>14279.619</c:v>
                </c:pt>
                <c:pt idx="21">
                  <c:v>5119.731000000001</c:v>
                </c:pt>
                <c:pt idx="22">
                  <c:v>537.5790000000001</c:v>
                </c:pt>
                <c:pt idx="23">
                  <c:v>704.5590000000001</c:v>
                </c:pt>
                <c:pt idx="24">
                  <c:v>769.9710000000001</c:v>
                </c:pt>
              </c:numCache>
            </c:numRef>
          </c:val>
        </c:ser>
        <c:ser>
          <c:idx val="4"/>
          <c:order val="3"/>
          <c:tx>
            <c:v>Propane</c:v>
          </c:tx>
          <c:spPr>
            <a:solidFill>
              <a:srgbClr val="7030A0"/>
            </a:solidFill>
          </c:spPr>
          <c:invertIfNegative val="0"/>
          <c:cat>
            <c:numRef>
              <c:f>'Overall Summary'!$A$3:$A$27</c:f>
              <c:numCache>
                <c:formatCode>General</c:formatCode>
                <c:ptCount val="25"/>
                <c:pt idx="0">
                  <c:v>1990.0</c:v>
                </c:pt>
                <c:pt idx="1">
                  <c:v>1991.0</c:v>
                </c:pt>
                <c:pt idx="2">
                  <c:v>1992.0</c:v>
                </c:pt>
                <c:pt idx="3">
                  <c:v>1993.0</c:v>
                </c:pt>
                <c:pt idx="4">
                  <c:v>1994.0</c:v>
                </c:pt>
                <c:pt idx="5">
                  <c:v>1995.0</c:v>
                </c:pt>
                <c:pt idx="6">
                  <c:v>1996.0</c:v>
                </c:pt>
                <c:pt idx="7">
                  <c:v>1997.0</c:v>
                </c:pt>
                <c:pt idx="8">
                  <c:v>1998.0</c:v>
                </c:pt>
                <c:pt idx="9">
                  <c:v>1999.0</c:v>
                </c:pt>
                <c:pt idx="10">
                  <c:v>2000.0</c:v>
                </c:pt>
                <c:pt idx="11">
                  <c:v>2001.0</c:v>
                </c:pt>
                <c:pt idx="12">
                  <c:v>2002.0</c:v>
                </c:pt>
                <c:pt idx="13">
                  <c:v>2003.0</c:v>
                </c:pt>
                <c:pt idx="14">
                  <c:v>2004.0</c:v>
                </c:pt>
                <c:pt idx="15">
                  <c:v>2005.0</c:v>
                </c:pt>
                <c:pt idx="16">
                  <c:v>2006.0</c:v>
                </c:pt>
                <c:pt idx="17">
                  <c:v>2007.0</c:v>
                </c:pt>
                <c:pt idx="18">
                  <c:v>2008.0</c:v>
                </c:pt>
                <c:pt idx="19">
                  <c:v>2009.0</c:v>
                </c:pt>
                <c:pt idx="20">
                  <c:v>2010.0</c:v>
                </c:pt>
                <c:pt idx="21">
                  <c:v>2011.0</c:v>
                </c:pt>
                <c:pt idx="22">
                  <c:v>2012.0</c:v>
                </c:pt>
                <c:pt idx="23">
                  <c:v>2013.0</c:v>
                </c:pt>
                <c:pt idx="24">
                  <c:v>2014.0</c:v>
                </c:pt>
              </c:numCache>
            </c:numRef>
          </c:cat>
          <c:val>
            <c:numRef>
              <c:f>'Overall Summary'!$U$3:$U$27</c:f>
              <c:numCache>
                <c:formatCode>#,##0</c:formatCode>
                <c:ptCount val="25"/>
                <c:pt idx="0">
                  <c:v>436.5920089000213</c:v>
                </c:pt>
                <c:pt idx="1">
                  <c:v>436.5920089000213</c:v>
                </c:pt>
                <c:pt idx="2">
                  <c:v>436.5920089000213</c:v>
                </c:pt>
                <c:pt idx="3">
                  <c:v>436.5920089000213</c:v>
                </c:pt>
                <c:pt idx="4">
                  <c:v>436.5920089000213</c:v>
                </c:pt>
                <c:pt idx="5">
                  <c:v>308.9880959199999</c:v>
                </c:pt>
                <c:pt idx="6">
                  <c:v>393.2261913439999</c:v>
                </c:pt>
                <c:pt idx="7">
                  <c:v>472.1389891372</c:v>
                </c:pt>
                <c:pt idx="8">
                  <c:v>565.6985131532</c:v>
                </c:pt>
                <c:pt idx="9">
                  <c:v>397.0928580192</c:v>
                </c:pt>
                <c:pt idx="10">
                  <c:v>320.2687507067999</c:v>
                </c:pt>
                <c:pt idx="11">
                  <c:v>450.2336319459999</c:v>
                </c:pt>
                <c:pt idx="12">
                  <c:v>386.6839294248</c:v>
                </c:pt>
                <c:pt idx="13">
                  <c:v>416.2794652044001</c:v>
                </c:pt>
                <c:pt idx="14">
                  <c:v>355.681548404</c:v>
                </c:pt>
                <c:pt idx="15">
                  <c:v>387.88881037984</c:v>
                </c:pt>
                <c:pt idx="16">
                  <c:v>626.6606561448799</c:v>
                </c:pt>
                <c:pt idx="17">
                  <c:v>529.8541678359998</c:v>
                </c:pt>
                <c:pt idx="18">
                  <c:v>487.3812510755999</c:v>
                </c:pt>
                <c:pt idx="19">
                  <c:v>450.8032748044</c:v>
                </c:pt>
                <c:pt idx="20">
                  <c:v>450.8032748044</c:v>
                </c:pt>
                <c:pt idx="21">
                  <c:v>450.8032748044</c:v>
                </c:pt>
                <c:pt idx="22">
                  <c:v>450.8032748044</c:v>
                </c:pt>
                <c:pt idx="23">
                  <c:v>450.8032748044</c:v>
                </c:pt>
                <c:pt idx="24">
                  <c:v>450.8032748044</c:v>
                </c:pt>
              </c:numCache>
            </c:numRef>
          </c:val>
        </c:ser>
        <c:ser>
          <c:idx val="0"/>
          <c:order val="4"/>
          <c:tx>
            <c:v>Electricity</c:v>
          </c:tx>
          <c:spPr>
            <a:solidFill>
              <a:srgbClr val="FF0000"/>
            </a:solidFill>
            <a:ln>
              <a:noFill/>
            </a:ln>
          </c:spPr>
          <c:invertIfNegative val="0"/>
          <c:cat>
            <c:numRef>
              <c:f>'Overall Summary'!$A$3:$A$27</c:f>
              <c:numCache>
                <c:formatCode>General</c:formatCode>
                <c:ptCount val="25"/>
                <c:pt idx="0">
                  <c:v>1990.0</c:v>
                </c:pt>
                <c:pt idx="1">
                  <c:v>1991.0</c:v>
                </c:pt>
                <c:pt idx="2">
                  <c:v>1992.0</c:v>
                </c:pt>
                <c:pt idx="3">
                  <c:v>1993.0</c:v>
                </c:pt>
                <c:pt idx="4">
                  <c:v>1994.0</c:v>
                </c:pt>
                <c:pt idx="5">
                  <c:v>1995.0</c:v>
                </c:pt>
                <c:pt idx="6">
                  <c:v>1996.0</c:v>
                </c:pt>
                <c:pt idx="7">
                  <c:v>1997.0</c:v>
                </c:pt>
                <c:pt idx="8">
                  <c:v>1998.0</c:v>
                </c:pt>
                <c:pt idx="9">
                  <c:v>1999.0</c:v>
                </c:pt>
                <c:pt idx="10">
                  <c:v>2000.0</c:v>
                </c:pt>
                <c:pt idx="11">
                  <c:v>2001.0</c:v>
                </c:pt>
                <c:pt idx="12">
                  <c:v>2002.0</c:v>
                </c:pt>
                <c:pt idx="13">
                  <c:v>2003.0</c:v>
                </c:pt>
                <c:pt idx="14">
                  <c:v>2004.0</c:v>
                </c:pt>
                <c:pt idx="15">
                  <c:v>2005.0</c:v>
                </c:pt>
                <c:pt idx="16">
                  <c:v>2006.0</c:v>
                </c:pt>
                <c:pt idx="17">
                  <c:v>2007.0</c:v>
                </c:pt>
                <c:pt idx="18">
                  <c:v>2008.0</c:v>
                </c:pt>
                <c:pt idx="19">
                  <c:v>2009.0</c:v>
                </c:pt>
                <c:pt idx="20">
                  <c:v>2010.0</c:v>
                </c:pt>
                <c:pt idx="21">
                  <c:v>2011.0</c:v>
                </c:pt>
                <c:pt idx="22">
                  <c:v>2012.0</c:v>
                </c:pt>
                <c:pt idx="23">
                  <c:v>2013.0</c:v>
                </c:pt>
                <c:pt idx="24">
                  <c:v>2014.0</c:v>
                </c:pt>
              </c:numCache>
            </c:numRef>
          </c:cat>
          <c:val>
            <c:numRef>
              <c:f>'Overall Summary'!$Q$3:$Q$27</c:f>
              <c:numCache>
                <c:formatCode>#,##0</c:formatCode>
                <c:ptCount val="25"/>
                <c:pt idx="0">
                  <c:v>587246.779861053</c:v>
                </c:pt>
                <c:pt idx="1">
                  <c:v>614467.8148090531</c:v>
                </c:pt>
                <c:pt idx="2">
                  <c:v>611129.0690497546</c:v>
                </c:pt>
                <c:pt idx="3">
                  <c:v>630426.1569187534</c:v>
                </c:pt>
                <c:pt idx="4">
                  <c:v>710682.1127165117</c:v>
                </c:pt>
                <c:pt idx="5">
                  <c:v>745171.2088402935</c:v>
                </c:pt>
                <c:pt idx="6">
                  <c:v>779684.0494665867</c:v>
                </c:pt>
                <c:pt idx="7">
                  <c:v>810488.595190316</c:v>
                </c:pt>
                <c:pt idx="8">
                  <c:v>870531.0774715303</c:v>
                </c:pt>
                <c:pt idx="9">
                  <c:v>843680.3158539397</c:v>
                </c:pt>
                <c:pt idx="10">
                  <c:v>875657.3921849703</c:v>
                </c:pt>
                <c:pt idx="11">
                  <c:v>968848.4579817336</c:v>
                </c:pt>
                <c:pt idx="12">
                  <c:v>982959.9072223873</c:v>
                </c:pt>
                <c:pt idx="13">
                  <c:v>1.00114623423862E6</c:v>
                </c:pt>
                <c:pt idx="14">
                  <c:v>1.00742797423654E6</c:v>
                </c:pt>
                <c:pt idx="15">
                  <c:v>1.03674256621679E6</c:v>
                </c:pt>
                <c:pt idx="16">
                  <c:v>1.06092244688632E6</c:v>
                </c:pt>
                <c:pt idx="17">
                  <c:v>1.07703910589981E6</c:v>
                </c:pt>
                <c:pt idx="18">
                  <c:v>1.08975500813802E6</c:v>
                </c:pt>
                <c:pt idx="19">
                  <c:v>1.09214819628643E6</c:v>
                </c:pt>
                <c:pt idx="20">
                  <c:v>1.063829806984E6</c:v>
                </c:pt>
                <c:pt idx="21">
                  <c:v>1.088198751132E6</c:v>
                </c:pt>
                <c:pt idx="22">
                  <c:v>1.074302340472E6</c:v>
                </c:pt>
                <c:pt idx="23">
                  <c:v>1.07162257378004E6</c:v>
                </c:pt>
                <c:pt idx="24">
                  <c:v>1.07049382961753E6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100"/>
        <c:axId val="-2121569232"/>
        <c:axId val="-2121539072"/>
      </c:barChart>
      <c:lineChart>
        <c:grouping val="standard"/>
        <c:varyColors val="0"/>
        <c:ser>
          <c:idx val="5"/>
          <c:order val="5"/>
          <c:tx>
            <c:v>Building Area</c:v>
          </c:tx>
          <c:spPr>
            <a:ln w="50800">
              <a:solidFill>
                <a:schemeClr val="bg1"/>
              </a:solidFill>
            </a:ln>
          </c:spPr>
          <c:marker>
            <c:symbol val="none"/>
          </c:marker>
          <c:cat>
            <c:numRef>
              <c:f>'H:\Sustainability\Pat Walters Data\Final WUSTL FY 1990-2009-GHG Inventory-Scopes1and2\[Copy of WUSTL_GHGEmissionsTrendsSummary_1990-2012.xls]Summary'!$A$4:$A$25</c:f>
              <c:numCache>
                <c:formatCode>General</c:formatCode>
                <c:ptCount val="22"/>
                <c:pt idx="0">
                  <c:v>1990.0</c:v>
                </c:pt>
                <c:pt idx="1">
                  <c:v>1991.0</c:v>
                </c:pt>
                <c:pt idx="2">
                  <c:v>1992.0</c:v>
                </c:pt>
                <c:pt idx="3">
                  <c:v>1993.0</c:v>
                </c:pt>
                <c:pt idx="4">
                  <c:v>1994.0</c:v>
                </c:pt>
                <c:pt idx="5">
                  <c:v>1995.0</c:v>
                </c:pt>
                <c:pt idx="6">
                  <c:v>1996.0</c:v>
                </c:pt>
                <c:pt idx="7">
                  <c:v>1997.0</c:v>
                </c:pt>
                <c:pt idx="8">
                  <c:v>1998.0</c:v>
                </c:pt>
                <c:pt idx="9">
                  <c:v>1999.0</c:v>
                </c:pt>
                <c:pt idx="10">
                  <c:v>2000.0</c:v>
                </c:pt>
                <c:pt idx="11">
                  <c:v>2001.0</c:v>
                </c:pt>
                <c:pt idx="12">
                  <c:v>2002.0</c:v>
                </c:pt>
                <c:pt idx="13">
                  <c:v>2003.0</c:v>
                </c:pt>
                <c:pt idx="14">
                  <c:v>2004.0</c:v>
                </c:pt>
                <c:pt idx="15">
                  <c:v>2005.0</c:v>
                </c:pt>
                <c:pt idx="16">
                  <c:v>2006.0</c:v>
                </c:pt>
                <c:pt idx="17">
                  <c:v>2007.0</c:v>
                </c:pt>
                <c:pt idx="18">
                  <c:v>2008.0</c:v>
                </c:pt>
                <c:pt idx="19">
                  <c:v>2009.0</c:v>
                </c:pt>
                <c:pt idx="20">
                  <c:v>2010.0</c:v>
                </c:pt>
                <c:pt idx="21">
                  <c:v>2011.0</c:v>
                </c:pt>
              </c:numCache>
            </c:numRef>
          </c:cat>
          <c:val>
            <c:numRef>
              <c:f>'Overall Summary'!$P$3:$P$27</c:f>
              <c:numCache>
                <c:formatCode>#,##0</c:formatCode>
                <c:ptCount val="25"/>
                <c:pt idx="0">
                  <c:v>5.670041E6</c:v>
                </c:pt>
                <c:pt idx="1">
                  <c:v>5.825851E6</c:v>
                </c:pt>
                <c:pt idx="2">
                  <c:v>5.889092E6</c:v>
                </c:pt>
                <c:pt idx="3">
                  <c:v>6.026404E6</c:v>
                </c:pt>
                <c:pt idx="4">
                  <c:v>6.666424E6</c:v>
                </c:pt>
                <c:pt idx="5">
                  <c:v>6.711168E6</c:v>
                </c:pt>
                <c:pt idx="6">
                  <c:v>6.902642E6</c:v>
                </c:pt>
                <c:pt idx="7">
                  <c:v>7.308148E6</c:v>
                </c:pt>
                <c:pt idx="8">
                  <c:v>7.356713E6</c:v>
                </c:pt>
                <c:pt idx="9">
                  <c:v>7.360086E6</c:v>
                </c:pt>
                <c:pt idx="10">
                  <c:v>7.551846E6</c:v>
                </c:pt>
                <c:pt idx="11">
                  <c:v>7.769225E6</c:v>
                </c:pt>
                <c:pt idx="12">
                  <c:v>8.111847E6</c:v>
                </c:pt>
                <c:pt idx="13">
                  <c:v>8.463668E6</c:v>
                </c:pt>
                <c:pt idx="14">
                  <c:v>8.576571E6</c:v>
                </c:pt>
                <c:pt idx="15">
                  <c:v>9.093584E6</c:v>
                </c:pt>
                <c:pt idx="16">
                  <c:v>9.190572E6</c:v>
                </c:pt>
                <c:pt idx="17">
                  <c:v>9.588665E6</c:v>
                </c:pt>
                <c:pt idx="18">
                  <c:v>9.814772E6</c:v>
                </c:pt>
                <c:pt idx="19">
                  <c:v>1.0150221E7</c:v>
                </c:pt>
                <c:pt idx="20">
                  <c:v>1.0895999E7</c:v>
                </c:pt>
                <c:pt idx="21">
                  <c:v>1.0989824E7</c:v>
                </c:pt>
                <c:pt idx="22">
                  <c:v>1.1062151E7</c:v>
                </c:pt>
                <c:pt idx="23">
                  <c:v>1.1076501E7</c:v>
                </c:pt>
                <c:pt idx="24">
                  <c:v>1.1367388E7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2121432464"/>
        <c:axId val="-2121411376"/>
      </c:lineChart>
      <c:catAx>
        <c:axId val="-21215692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schemeClr val="bg1"/>
            </a:solidFill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chemeClr val="bg1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-2121539072"/>
        <c:crosses val="autoZero"/>
        <c:auto val="1"/>
        <c:lblAlgn val="ctr"/>
        <c:lblOffset val="100"/>
        <c:noMultiLvlLbl val="0"/>
      </c:catAx>
      <c:valAx>
        <c:axId val="-2121539072"/>
        <c:scaling>
          <c:orientation val="minMax"/>
          <c:max val="2.5E6"/>
        </c:scaling>
        <c:delete val="0"/>
        <c:axPos val="l"/>
        <c:majorGridlines>
          <c:spPr>
            <a:ln>
              <a:solidFill>
                <a:schemeClr val="bg1"/>
              </a:solidFill>
            </a:ln>
          </c:spPr>
        </c:majorGridlines>
        <c:title>
          <c:tx>
            <c:rich>
              <a:bodyPr/>
              <a:lstStyle/>
              <a:p>
                <a:pPr>
                  <a:defRPr sz="1000" b="1" i="0" u="none" strike="noStrike" baseline="0">
                    <a:solidFill>
                      <a:schemeClr val="bg1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en-US">
                    <a:solidFill>
                      <a:schemeClr val="bg1"/>
                    </a:solidFill>
                  </a:rPr>
                  <a:t>MMBTU</a:t>
                </a:r>
              </a:p>
            </c:rich>
          </c:tx>
          <c:overlay val="0"/>
        </c:title>
        <c:numFmt formatCode="#,##0" sourceLinked="1"/>
        <c:majorTickMark val="out"/>
        <c:minorTickMark val="none"/>
        <c:tickLblPos val="nextTo"/>
        <c:spPr>
          <a:ln w="9525">
            <a:solidFill>
              <a:schemeClr val="bg1"/>
            </a:solidFill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chemeClr val="bg1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-2121569232"/>
        <c:crosses val="autoZero"/>
        <c:crossBetween val="between"/>
      </c:valAx>
      <c:catAx>
        <c:axId val="-212143246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-2121411376"/>
        <c:crosses val="autoZero"/>
        <c:auto val="1"/>
        <c:lblAlgn val="ctr"/>
        <c:lblOffset val="100"/>
        <c:noMultiLvlLbl val="0"/>
      </c:catAx>
      <c:valAx>
        <c:axId val="-2121411376"/>
        <c:scaling>
          <c:orientation val="minMax"/>
          <c:max val="1.2E7"/>
          <c:min val="5.0E6"/>
        </c:scaling>
        <c:delete val="0"/>
        <c:axPos val="r"/>
        <c:title>
          <c:tx>
            <c:rich>
              <a:bodyPr/>
              <a:lstStyle/>
              <a:p>
                <a:pPr>
                  <a:defRPr sz="1000" b="0" i="0" u="none" strike="noStrike" baseline="0">
                    <a:solidFill>
                      <a:schemeClr val="bg1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en-US" sz="1000" b="1" i="0" u="none" strike="noStrike" baseline="0">
                    <a:solidFill>
                      <a:schemeClr val="bg1"/>
                    </a:solidFill>
                    <a:latin typeface="Calibri"/>
                  </a:rPr>
                  <a:t>Building Area (FT</a:t>
                </a:r>
                <a:r>
                  <a:rPr lang="en-US" sz="1000" b="1" i="0" u="none" strike="noStrike" baseline="30000">
                    <a:solidFill>
                      <a:schemeClr val="bg1"/>
                    </a:solidFill>
                    <a:latin typeface="Calibri"/>
                  </a:rPr>
                  <a:t>2</a:t>
                </a:r>
                <a:r>
                  <a:rPr lang="en-US" sz="1000" b="1" i="0" u="none" strike="noStrike" baseline="0">
                    <a:solidFill>
                      <a:schemeClr val="bg1"/>
                    </a:solidFill>
                    <a:latin typeface="Calibri"/>
                  </a:rPr>
                  <a:t>)</a:t>
                </a:r>
              </a:p>
            </c:rich>
          </c:tx>
          <c:overlay val="0"/>
        </c:title>
        <c:numFmt formatCode="#,##0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chemeClr val="bg1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-2121432464"/>
        <c:crosses val="max"/>
        <c:crossBetween val="between"/>
      </c:valAx>
      <c:spPr>
        <a:noFill/>
        <a:ln>
          <a:noFill/>
        </a:ln>
      </c:spPr>
    </c:plotArea>
    <c:legend>
      <c:legendPos val="b"/>
      <c:overlay val="0"/>
      <c:txPr>
        <a:bodyPr/>
        <a:lstStyle/>
        <a:p>
          <a:pPr>
            <a:defRPr sz="1400" b="0" i="0" u="none" strike="noStrike" baseline="0">
              <a:solidFill>
                <a:schemeClr val="bg1"/>
              </a:solidFill>
              <a:latin typeface="Calibri"/>
              <a:ea typeface="Calibri"/>
              <a:cs typeface="Calibri"/>
            </a:defRPr>
          </a:pPr>
          <a:endParaRPr lang="en-US"/>
        </a:p>
      </c:txPr>
    </c:legend>
    <c:plotVisOnly val="1"/>
    <c:dispBlanksAs val="gap"/>
    <c:showDLblsOverMax val="0"/>
  </c:chart>
  <c:spPr>
    <a:noFill/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0"/>
    </c:view3D>
    <c:floor>
      <c:thickness val="0"/>
    </c:floor>
    <c:sideWall>
      <c:thickness val="0"/>
      <c:spPr>
        <a:ln>
          <a:solidFill>
            <a:schemeClr val="tx1"/>
          </a:solidFill>
        </a:ln>
      </c:spPr>
    </c:sideWall>
    <c:backWall>
      <c:thickness val="0"/>
      <c:spPr>
        <a:ln>
          <a:solidFill>
            <a:schemeClr val="tx1"/>
          </a:solidFill>
        </a:ln>
      </c:spPr>
    </c:backWall>
    <c:plotArea>
      <c:layout>
        <c:manualLayout>
          <c:layoutTarget val="inner"/>
          <c:xMode val="edge"/>
          <c:yMode val="edge"/>
          <c:x val="0.106492494359258"/>
          <c:y val="0.0246722659667542"/>
          <c:w val="0.887459478749367"/>
          <c:h val="0.855393000874891"/>
        </c:manualLayout>
      </c:layout>
      <c:bar3DChart>
        <c:barDir val="col"/>
        <c:grouping val="clustered"/>
        <c:varyColors val="0"/>
        <c:ser>
          <c:idx val="1"/>
          <c:order val="0"/>
          <c:tx>
            <c:v>Cumulative Cost Avoidance</c:v>
          </c:tx>
          <c:spPr>
            <a:solidFill>
              <a:srgbClr val="00B050"/>
            </a:solidFill>
          </c:spPr>
          <c:invertIfNegative val="0"/>
          <c:cat>
            <c:numRef>
              <c:f>'Cst. Avoid New Med Space'!$A$3:$A$27</c:f>
              <c:numCache>
                <c:formatCode>General</c:formatCode>
                <c:ptCount val="25"/>
                <c:pt idx="0">
                  <c:v>1990.0</c:v>
                </c:pt>
                <c:pt idx="1">
                  <c:v>1991.0</c:v>
                </c:pt>
                <c:pt idx="2">
                  <c:v>1992.0</c:v>
                </c:pt>
                <c:pt idx="3">
                  <c:v>1993.0</c:v>
                </c:pt>
                <c:pt idx="4">
                  <c:v>1994.0</c:v>
                </c:pt>
                <c:pt idx="5">
                  <c:v>1995.0</c:v>
                </c:pt>
                <c:pt idx="6">
                  <c:v>1996.0</c:v>
                </c:pt>
                <c:pt idx="7">
                  <c:v>1997.0</c:v>
                </c:pt>
                <c:pt idx="8">
                  <c:v>1998.0</c:v>
                </c:pt>
                <c:pt idx="9">
                  <c:v>1999.0</c:v>
                </c:pt>
                <c:pt idx="10">
                  <c:v>2000.0</c:v>
                </c:pt>
                <c:pt idx="11">
                  <c:v>2001.0</c:v>
                </c:pt>
                <c:pt idx="12">
                  <c:v>2002.0</c:v>
                </c:pt>
                <c:pt idx="13">
                  <c:v>2003.0</c:v>
                </c:pt>
                <c:pt idx="14">
                  <c:v>2004.0</c:v>
                </c:pt>
                <c:pt idx="15">
                  <c:v>2005.0</c:v>
                </c:pt>
                <c:pt idx="16">
                  <c:v>2006.0</c:v>
                </c:pt>
                <c:pt idx="17">
                  <c:v>2007.0</c:v>
                </c:pt>
                <c:pt idx="18">
                  <c:v>2008.0</c:v>
                </c:pt>
                <c:pt idx="19">
                  <c:v>2009.0</c:v>
                </c:pt>
                <c:pt idx="20">
                  <c:v>2010.0</c:v>
                </c:pt>
                <c:pt idx="21">
                  <c:v>2011.0</c:v>
                </c:pt>
                <c:pt idx="22">
                  <c:v>2012.0</c:v>
                </c:pt>
                <c:pt idx="23">
                  <c:v>2013.0</c:v>
                </c:pt>
                <c:pt idx="24">
                  <c:v>2014.0</c:v>
                </c:pt>
              </c:numCache>
            </c:numRef>
          </c:cat>
          <c:val>
            <c:numRef>
              <c:f>'Cst. Avoid New Med Space'!$U$3:$U$27</c:f>
              <c:numCache>
                <c:formatCode>"$"#,##0</c:formatCode>
                <c:ptCount val="25"/>
                <c:pt idx="0">
                  <c:v>0.0</c:v>
                </c:pt>
                <c:pt idx="1">
                  <c:v>79892.36593991297</c:v>
                </c:pt>
                <c:pt idx="2">
                  <c:v>-4798.382062558434</c:v>
                </c:pt>
                <c:pt idx="3">
                  <c:v>568405.3972205737</c:v>
                </c:pt>
                <c:pt idx="4">
                  <c:v>1.79860217695989E6</c:v>
                </c:pt>
                <c:pt idx="5">
                  <c:v>959228.7998725837</c:v>
                </c:pt>
                <c:pt idx="6">
                  <c:v>3.10551097127232E6</c:v>
                </c:pt>
                <c:pt idx="7">
                  <c:v>4.85036546880696E6</c:v>
                </c:pt>
                <c:pt idx="8">
                  <c:v>5.16846475409826E6</c:v>
                </c:pt>
                <c:pt idx="9">
                  <c:v>5.00000570926698E6</c:v>
                </c:pt>
                <c:pt idx="10">
                  <c:v>4.28670616011273E6</c:v>
                </c:pt>
                <c:pt idx="11">
                  <c:v>8.32463524534435E6</c:v>
                </c:pt>
                <c:pt idx="12">
                  <c:v>8.66754398012671E6</c:v>
                </c:pt>
                <c:pt idx="13">
                  <c:v>1.33004028904934E7</c:v>
                </c:pt>
                <c:pt idx="14">
                  <c:v>1.68409296712564E7</c:v>
                </c:pt>
                <c:pt idx="15">
                  <c:v>2.05386306434214E7</c:v>
                </c:pt>
                <c:pt idx="16">
                  <c:v>2.77549695439907E7</c:v>
                </c:pt>
                <c:pt idx="17">
                  <c:v>3.70014828070943E7</c:v>
                </c:pt>
                <c:pt idx="18">
                  <c:v>4.8076066320361E7</c:v>
                </c:pt>
                <c:pt idx="19">
                  <c:v>5.44618497850153E7</c:v>
                </c:pt>
                <c:pt idx="20">
                  <c:v>6.26234117154406E7</c:v>
                </c:pt>
                <c:pt idx="21">
                  <c:v>7.24316099054905E7</c:v>
                </c:pt>
                <c:pt idx="22">
                  <c:v>7.72573508837782E7</c:v>
                </c:pt>
                <c:pt idx="23">
                  <c:v>8.72669460940958E7</c:v>
                </c:pt>
                <c:pt idx="24">
                  <c:v>1.02956133457764E8</c:v>
                </c:pt>
              </c:numCache>
            </c:numRef>
          </c:val>
        </c:ser>
        <c:ser>
          <c:idx val="0"/>
          <c:order val="1"/>
          <c:tx>
            <c:v>Annual Cost Avoidance</c:v>
          </c:tx>
          <c:invertIfNegative val="0"/>
          <c:cat>
            <c:numRef>
              <c:f>'Cst. Avoid New Med Space'!$A$3:$A$27</c:f>
              <c:numCache>
                <c:formatCode>General</c:formatCode>
                <c:ptCount val="25"/>
                <c:pt idx="0">
                  <c:v>1990.0</c:v>
                </c:pt>
                <c:pt idx="1">
                  <c:v>1991.0</c:v>
                </c:pt>
                <c:pt idx="2">
                  <c:v>1992.0</c:v>
                </c:pt>
                <c:pt idx="3">
                  <c:v>1993.0</c:v>
                </c:pt>
                <c:pt idx="4">
                  <c:v>1994.0</c:v>
                </c:pt>
                <c:pt idx="5">
                  <c:v>1995.0</c:v>
                </c:pt>
                <c:pt idx="6">
                  <c:v>1996.0</c:v>
                </c:pt>
                <c:pt idx="7">
                  <c:v>1997.0</c:v>
                </c:pt>
                <c:pt idx="8">
                  <c:v>1998.0</c:v>
                </c:pt>
                <c:pt idx="9">
                  <c:v>1999.0</c:v>
                </c:pt>
                <c:pt idx="10">
                  <c:v>2000.0</c:v>
                </c:pt>
                <c:pt idx="11">
                  <c:v>2001.0</c:v>
                </c:pt>
                <c:pt idx="12">
                  <c:v>2002.0</c:v>
                </c:pt>
                <c:pt idx="13">
                  <c:v>2003.0</c:v>
                </c:pt>
                <c:pt idx="14">
                  <c:v>2004.0</c:v>
                </c:pt>
                <c:pt idx="15">
                  <c:v>2005.0</c:v>
                </c:pt>
                <c:pt idx="16">
                  <c:v>2006.0</c:v>
                </c:pt>
                <c:pt idx="17">
                  <c:v>2007.0</c:v>
                </c:pt>
                <c:pt idx="18">
                  <c:v>2008.0</c:v>
                </c:pt>
                <c:pt idx="19">
                  <c:v>2009.0</c:v>
                </c:pt>
                <c:pt idx="20">
                  <c:v>2010.0</c:v>
                </c:pt>
                <c:pt idx="21">
                  <c:v>2011.0</c:v>
                </c:pt>
                <c:pt idx="22">
                  <c:v>2012.0</c:v>
                </c:pt>
                <c:pt idx="23">
                  <c:v>2013.0</c:v>
                </c:pt>
                <c:pt idx="24">
                  <c:v>2014.0</c:v>
                </c:pt>
              </c:numCache>
            </c:numRef>
          </c:cat>
          <c:val>
            <c:numRef>
              <c:f>'Cst. Avoid New Med Space'!$Z$3:$Z$27</c:f>
              <c:numCache>
                <c:formatCode>"$"#,##0</c:formatCode>
                <c:ptCount val="25"/>
                <c:pt idx="0">
                  <c:v>0.0</c:v>
                </c:pt>
                <c:pt idx="1">
                  <c:v>79892.36593991297</c:v>
                </c:pt>
                <c:pt idx="2">
                  <c:v>-84690.74800247139</c:v>
                </c:pt>
                <c:pt idx="3">
                  <c:v>573203.7792831322</c:v>
                </c:pt>
                <c:pt idx="4">
                  <c:v>1.23019677973932E6</c:v>
                </c:pt>
                <c:pt idx="5">
                  <c:v>-839373.3770873072</c:v>
                </c:pt>
                <c:pt idx="6">
                  <c:v>2.14628217139974E6</c:v>
                </c:pt>
                <c:pt idx="7">
                  <c:v>1.74485449753464E6</c:v>
                </c:pt>
                <c:pt idx="8">
                  <c:v>318099.2852912962</c:v>
                </c:pt>
                <c:pt idx="9">
                  <c:v>-168459.0448312768</c:v>
                </c:pt>
                <c:pt idx="10">
                  <c:v>-713299.5491542588</c:v>
                </c:pt>
                <c:pt idx="11">
                  <c:v>4.03792908523162E6</c:v>
                </c:pt>
                <c:pt idx="12">
                  <c:v>342908.7347823613</c:v>
                </c:pt>
                <c:pt idx="13">
                  <c:v>4.63285891036667E6</c:v>
                </c:pt>
                <c:pt idx="14">
                  <c:v>3.54052678076303E6</c:v>
                </c:pt>
                <c:pt idx="15">
                  <c:v>3.69770097216501E6</c:v>
                </c:pt>
                <c:pt idx="16">
                  <c:v>7.21633890056923E6</c:v>
                </c:pt>
                <c:pt idx="17">
                  <c:v>9.24651326310364E6</c:v>
                </c:pt>
                <c:pt idx="18">
                  <c:v>1.10745835132667E7</c:v>
                </c:pt>
                <c:pt idx="19">
                  <c:v>6.38578346465433E6</c:v>
                </c:pt>
                <c:pt idx="20">
                  <c:v>8.16156193042533E6</c:v>
                </c:pt>
                <c:pt idx="21">
                  <c:v>9.80819819004986E6</c:v>
                </c:pt>
                <c:pt idx="22">
                  <c:v>4.82574097828768E6</c:v>
                </c:pt>
                <c:pt idx="23">
                  <c:v>1.00095952103176E7</c:v>
                </c:pt>
                <c:pt idx="24">
                  <c:v>1.56891873636684E7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5"/>
        <c:shape val="box"/>
        <c:axId val="-2121352032"/>
        <c:axId val="-2121305456"/>
        <c:axId val="0"/>
      </c:bar3DChart>
      <c:catAx>
        <c:axId val="-21213520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sysClr val="windowText" lastClr="000000"/>
            </a:solidFill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-2121305456"/>
        <c:crosses val="autoZero"/>
        <c:auto val="1"/>
        <c:lblAlgn val="ctr"/>
        <c:lblOffset val="100"/>
        <c:noMultiLvlLbl val="0"/>
      </c:catAx>
      <c:valAx>
        <c:axId val="-2121305456"/>
        <c:scaling>
          <c:orientation val="minMax"/>
          <c:max val="1.2E8"/>
          <c:min val="0.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en-US"/>
                  <a:t>$</a:t>
                </a:r>
              </a:p>
            </c:rich>
          </c:tx>
          <c:overlay val="0"/>
        </c:title>
        <c:numFmt formatCode="&quot;$&quot;#,##0" sourceLinked="1"/>
        <c:majorTickMark val="out"/>
        <c:minorTickMark val="none"/>
        <c:tickLblPos val="nextTo"/>
        <c:spPr>
          <a:ln w="9525">
            <a:solidFill>
              <a:sysClr val="windowText" lastClr="000000"/>
            </a:solidFill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-2121352032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overlay val="0"/>
      <c:txPr>
        <a:bodyPr/>
        <a:lstStyle/>
        <a:p>
          <a:pPr>
            <a:defRPr sz="140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>
        <a:lumMod val="85000"/>
      </a:schemeClr>
    </a:solidFill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1" y="0"/>
            <a:ext cx="3037628" cy="464820"/>
          </a:xfrm>
          <a:prstGeom prst="rect">
            <a:avLst/>
          </a:prstGeom>
        </p:spPr>
        <p:txBody>
          <a:bodyPr vert="horz" lIns="90393" tIns="45191" rIns="90393" bIns="45191" rtlCol="0"/>
          <a:lstStyle>
            <a:lvl1pPr algn="l">
              <a:defRPr sz="1100"/>
            </a:lvl1pPr>
          </a:lstStyle>
          <a:p>
            <a:endParaRPr lang="en-US" dirty="0">
              <a:latin typeface="Swis721 BT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1208" y="0"/>
            <a:ext cx="3037628" cy="464820"/>
          </a:xfrm>
          <a:prstGeom prst="rect">
            <a:avLst/>
          </a:prstGeom>
        </p:spPr>
        <p:txBody>
          <a:bodyPr vert="horz" lIns="90393" tIns="45191" rIns="90393" bIns="45191" rtlCol="0"/>
          <a:lstStyle>
            <a:lvl1pPr algn="r">
              <a:defRPr sz="1100"/>
            </a:lvl1pPr>
          </a:lstStyle>
          <a:p>
            <a:fld id="{EE9D1C94-A1C5-434F-BE44-BC84B901B6B2}" type="datetimeFigureOut">
              <a:rPr lang="en-US" smtClean="0">
                <a:latin typeface="Swis721 BT" pitchFamily="34" charset="0"/>
              </a:rPr>
              <a:pPr/>
              <a:t>12/15/15</a:t>
            </a:fld>
            <a:endParaRPr lang="en-US" dirty="0">
              <a:latin typeface="Swis721 BT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31" y="8829987"/>
            <a:ext cx="3037628" cy="464820"/>
          </a:xfrm>
          <a:prstGeom prst="rect">
            <a:avLst/>
          </a:prstGeom>
        </p:spPr>
        <p:txBody>
          <a:bodyPr vert="horz" lIns="90393" tIns="45191" rIns="90393" bIns="45191" rtlCol="0" anchor="b"/>
          <a:lstStyle>
            <a:lvl1pPr algn="l">
              <a:defRPr sz="1100"/>
            </a:lvl1pPr>
          </a:lstStyle>
          <a:p>
            <a:endParaRPr lang="en-US" dirty="0">
              <a:latin typeface="Swis721 BT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1208" y="8829987"/>
            <a:ext cx="3037628" cy="464820"/>
          </a:xfrm>
          <a:prstGeom prst="rect">
            <a:avLst/>
          </a:prstGeom>
        </p:spPr>
        <p:txBody>
          <a:bodyPr vert="horz" lIns="90393" tIns="45191" rIns="90393" bIns="45191" rtlCol="0" anchor="b"/>
          <a:lstStyle>
            <a:lvl1pPr algn="r">
              <a:defRPr sz="1100"/>
            </a:lvl1pPr>
          </a:lstStyle>
          <a:p>
            <a:fld id="{D0CC66AB-BEA4-4D16-B133-5666433ACAD7}" type="slidenum">
              <a:rPr lang="en-US" smtClean="0">
                <a:latin typeface="Swis721 BT" pitchFamily="34" charset="0"/>
              </a:rPr>
              <a:pPr/>
              <a:t>‹#›</a:t>
            </a:fld>
            <a:endParaRPr lang="en-US" dirty="0">
              <a:latin typeface="Swis721 B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07245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9" y="0"/>
            <a:ext cx="3037840" cy="464820"/>
          </a:xfrm>
          <a:prstGeom prst="rect">
            <a:avLst/>
          </a:prstGeom>
        </p:spPr>
        <p:txBody>
          <a:bodyPr vert="horz" lIns="91879" tIns="45941" rIns="91879" bIns="45941" rtlCol="0"/>
          <a:lstStyle>
            <a:lvl1pPr algn="l">
              <a:defRPr sz="1100">
                <a:latin typeface="Swis721 BT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57" y="0"/>
            <a:ext cx="3037840" cy="464820"/>
          </a:xfrm>
          <a:prstGeom prst="rect">
            <a:avLst/>
          </a:prstGeom>
        </p:spPr>
        <p:txBody>
          <a:bodyPr vert="horz" lIns="91879" tIns="45941" rIns="91879" bIns="45941" rtlCol="0"/>
          <a:lstStyle>
            <a:lvl1pPr algn="r">
              <a:defRPr sz="1100">
                <a:latin typeface="Swis721 BT" pitchFamily="34" charset="0"/>
              </a:defRPr>
            </a:lvl1pPr>
          </a:lstStyle>
          <a:p>
            <a:fld id="{F1B48E0B-7B59-4C77-9D08-3E732B2EFCB4}" type="datetimeFigureOut">
              <a:rPr lang="en-US" smtClean="0"/>
              <a:pPr/>
              <a:t>12/15/15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8500"/>
            <a:ext cx="4648200" cy="34877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879" tIns="45941" rIns="91879" bIns="45941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1" y="4415791"/>
            <a:ext cx="5608320" cy="4183380"/>
          </a:xfrm>
          <a:prstGeom prst="rect">
            <a:avLst/>
          </a:prstGeom>
        </p:spPr>
        <p:txBody>
          <a:bodyPr vert="horz" lIns="91879" tIns="45941" rIns="91879" bIns="45941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9" y="8829966"/>
            <a:ext cx="3037840" cy="464820"/>
          </a:xfrm>
          <a:prstGeom prst="rect">
            <a:avLst/>
          </a:prstGeom>
        </p:spPr>
        <p:txBody>
          <a:bodyPr vert="horz" lIns="91879" tIns="45941" rIns="91879" bIns="45941" rtlCol="0" anchor="b"/>
          <a:lstStyle>
            <a:lvl1pPr algn="l">
              <a:defRPr sz="1100">
                <a:latin typeface="Swis721 BT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57" y="8829966"/>
            <a:ext cx="3037840" cy="464820"/>
          </a:xfrm>
          <a:prstGeom prst="rect">
            <a:avLst/>
          </a:prstGeom>
        </p:spPr>
        <p:txBody>
          <a:bodyPr vert="horz" lIns="91879" tIns="45941" rIns="91879" bIns="45941" rtlCol="0" anchor="b"/>
          <a:lstStyle>
            <a:lvl1pPr algn="r">
              <a:defRPr sz="1100">
                <a:latin typeface="Swis721 BT" pitchFamily="34" charset="0"/>
              </a:defRPr>
            </a:lvl1pPr>
          </a:lstStyle>
          <a:p>
            <a:fld id="{3380B0E9-65B3-4555-98E8-3970063F065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41940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3972" rtl="0" eaLnBrk="1" latinLnBrk="0" hangingPunct="1">
      <a:defRPr sz="1200" kern="1200">
        <a:solidFill>
          <a:schemeClr val="tx1"/>
        </a:solidFill>
        <a:latin typeface="Swis721 BT" pitchFamily="34" charset="0"/>
        <a:ea typeface="+mn-ea"/>
        <a:cs typeface="+mn-cs"/>
      </a:defRPr>
    </a:lvl1pPr>
    <a:lvl2pPr marL="456986" algn="l" defTabSz="913972" rtl="0" eaLnBrk="1" latinLnBrk="0" hangingPunct="1">
      <a:defRPr sz="1200" kern="1200">
        <a:solidFill>
          <a:schemeClr val="tx1"/>
        </a:solidFill>
        <a:latin typeface="Swis721 BT" pitchFamily="34" charset="0"/>
        <a:ea typeface="+mn-ea"/>
        <a:cs typeface="+mn-cs"/>
      </a:defRPr>
    </a:lvl2pPr>
    <a:lvl3pPr marL="913972" algn="l" defTabSz="913972" rtl="0" eaLnBrk="1" latinLnBrk="0" hangingPunct="1">
      <a:defRPr sz="1200" kern="1200">
        <a:solidFill>
          <a:schemeClr val="tx1"/>
        </a:solidFill>
        <a:latin typeface="Swis721 BT" pitchFamily="34" charset="0"/>
        <a:ea typeface="+mn-ea"/>
        <a:cs typeface="+mn-cs"/>
      </a:defRPr>
    </a:lvl3pPr>
    <a:lvl4pPr marL="1370959" algn="l" defTabSz="913972" rtl="0" eaLnBrk="1" latinLnBrk="0" hangingPunct="1">
      <a:defRPr sz="1200" kern="1200">
        <a:solidFill>
          <a:schemeClr val="tx1"/>
        </a:solidFill>
        <a:latin typeface="Swis721 BT" pitchFamily="34" charset="0"/>
        <a:ea typeface="+mn-ea"/>
        <a:cs typeface="+mn-cs"/>
      </a:defRPr>
    </a:lvl4pPr>
    <a:lvl5pPr marL="1827945" algn="l" defTabSz="913972" rtl="0" eaLnBrk="1" latinLnBrk="0" hangingPunct="1">
      <a:defRPr sz="1200" kern="1200">
        <a:solidFill>
          <a:schemeClr val="tx1"/>
        </a:solidFill>
        <a:latin typeface="Swis721 BT" pitchFamily="34" charset="0"/>
        <a:ea typeface="+mn-ea"/>
        <a:cs typeface="+mn-cs"/>
      </a:defRPr>
    </a:lvl5pPr>
    <a:lvl6pPr marL="2284932" algn="l" defTabSz="91397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1916" algn="l" defTabSz="91397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8904" algn="l" defTabSz="91397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5888" algn="l" defTabSz="91397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80B0E9-65B3-4555-98E8-3970063F065E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80994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80B0E9-65B3-4555-98E8-3970063F065E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80994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2015 data does not include graduate students who are employees,</a:t>
            </a:r>
            <a:r>
              <a:rPr lang="en-US" baseline="0" dirty="0" smtClean="0"/>
              <a:t> not sure about 1960 and 1985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80B0E9-65B3-4555-98E8-3970063F065E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68974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>
                <a:solidFill>
                  <a:srgbClr val="FF0000"/>
                </a:solidFill>
              </a:rPr>
              <a:t>2012- Medicare: 572.5, Medicaid: 421.2, 35.4% total NHE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66C53B-0115-4F9A-9971-A8C0DD406B05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8354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 userDrawn="1"/>
        </p:nvGrpSpPr>
        <p:grpSpPr>
          <a:xfrm>
            <a:off x="0" y="3352800"/>
            <a:ext cx="9144000" cy="76200"/>
            <a:chOff x="0" y="3352800"/>
            <a:chExt cx="9144000" cy="76200"/>
          </a:xfrm>
        </p:grpSpPr>
        <p:cxnSp>
          <p:nvCxnSpPr>
            <p:cNvPr id="6" name="Straight Connector 5"/>
            <p:cNvCxnSpPr/>
            <p:nvPr/>
          </p:nvCxnSpPr>
          <p:spPr>
            <a:xfrm>
              <a:off x="0" y="3352800"/>
              <a:ext cx="9144000" cy="0"/>
            </a:xfrm>
            <a:prstGeom prst="line">
              <a:avLst/>
            </a:prstGeom>
            <a:ln w="317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0" y="3429000"/>
              <a:ext cx="9144000" cy="0"/>
            </a:xfrm>
            <a:prstGeom prst="line">
              <a:avLst/>
            </a:prstGeom>
            <a:ln w="317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9299933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8686800" cy="5211767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Franklin Gothic Book" panose="020B0503020102020204" pitchFamily="34" charset="0"/>
                <a:cs typeface="Arial" pitchFamily="34" charset="0"/>
              </a:defRPr>
            </a:lvl1pPr>
            <a:lvl2pPr>
              <a:defRPr sz="2400">
                <a:latin typeface="Franklin Gothic Book" panose="020B0503020102020204" pitchFamily="34" charset="0"/>
                <a:cs typeface="Arial" pitchFamily="34" charset="0"/>
              </a:defRPr>
            </a:lvl2pPr>
            <a:lvl3pPr>
              <a:defRPr sz="2000">
                <a:latin typeface="Franklin Gothic Book" panose="020B0503020102020204" pitchFamily="34" charset="0"/>
                <a:cs typeface="Arial" pitchFamily="34" charset="0"/>
              </a:defRPr>
            </a:lvl3pPr>
            <a:lvl4pPr>
              <a:defRPr sz="1800">
                <a:latin typeface="Franklin Gothic Book" panose="020B0503020102020204" pitchFamily="34" charset="0"/>
                <a:cs typeface="Arial" pitchFamily="34" charset="0"/>
              </a:defRPr>
            </a:lvl4pPr>
            <a:lvl5pPr>
              <a:defRPr sz="1800">
                <a:latin typeface="Franklin Gothic Book" panose="020B0503020102020204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0" y="609600"/>
            <a:ext cx="9144000" cy="5763128"/>
            <a:chOff x="0" y="609600"/>
            <a:chExt cx="9144000" cy="5763128"/>
          </a:xfrm>
        </p:grpSpPr>
        <p:cxnSp>
          <p:nvCxnSpPr>
            <p:cNvPr id="9" name="Straight Connector 8"/>
            <p:cNvCxnSpPr/>
            <p:nvPr/>
          </p:nvCxnSpPr>
          <p:spPr>
            <a:xfrm>
              <a:off x="0" y="6372728"/>
              <a:ext cx="9144000" cy="0"/>
            </a:xfrm>
            <a:prstGeom prst="line">
              <a:avLst/>
            </a:prstGeom>
            <a:ln w="317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0" name="Group 5"/>
            <p:cNvGrpSpPr/>
            <p:nvPr/>
          </p:nvGrpSpPr>
          <p:grpSpPr>
            <a:xfrm>
              <a:off x="0" y="609600"/>
              <a:ext cx="9144000" cy="76200"/>
              <a:chOff x="0" y="990600"/>
              <a:chExt cx="9144000" cy="76200"/>
            </a:xfrm>
          </p:grpSpPr>
          <p:cxnSp>
            <p:nvCxnSpPr>
              <p:cNvPr id="11" name="Straight Connector 10"/>
              <p:cNvCxnSpPr/>
              <p:nvPr/>
            </p:nvCxnSpPr>
            <p:spPr>
              <a:xfrm>
                <a:off x="0" y="990600"/>
                <a:ext cx="9144000" cy="0"/>
              </a:xfrm>
              <a:prstGeom prst="line">
                <a:avLst/>
              </a:prstGeom>
              <a:ln w="3175"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/>
              <p:cNvCxnSpPr/>
              <p:nvPr/>
            </p:nvCxnSpPr>
            <p:spPr>
              <a:xfrm>
                <a:off x="0" y="1066800"/>
                <a:ext cx="9144000" cy="0"/>
              </a:xfrm>
              <a:prstGeom prst="line">
                <a:avLst/>
              </a:prstGeom>
              <a:ln w="3175"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228600" y="76200"/>
            <a:ext cx="8686800" cy="609600"/>
          </a:xfrm>
          <a:prstGeom prst="rect">
            <a:avLst/>
          </a:prstGeom>
        </p:spPr>
        <p:txBody>
          <a:bodyPr/>
          <a:lstStyle>
            <a:lvl1pPr algn="l">
              <a:defRPr sz="2800">
                <a:latin typeface="Franklin Gothic Book" panose="020B0503020102020204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78857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4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91204" y="6509418"/>
            <a:ext cx="3135313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80" r:id="rId1"/>
    <p:sldLayoutId id="2147484381" r:id="rId2"/>
  </p:sldLayoutIdLst>
  <p:transition>
    <p:fade/>
  </p:transition>
  <p:timing>
    <p:tnLst>
      <p:par>
        <p:cTn id="1" dur="indefinite" restart="never" nodeType="tmRoot"/>
      </p:par>
    </p:tnLst>
  </p:timing>
  <p:hf sldNum="0" hdr="0" ftr="0" dt="0"/>
  <p:txStyles>
    <p:titleStyle>
      <a:lvl1pPr algn="ctr" defTabSz="913972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Swis721 BT" pitchFamily="34" charset="0"/>
          <a:ea typeface="+mj-ea"/>
          <a:cs typeface="+mj-cs"/>
        </a:defRPr>
      </a:lvl1pPr>
    </p:titleStyle>
    <p:bodyStyle>
      <a:lvl1pPr marL="342739" indent="-342739" algn="l" defTabSz="913972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bg1"/>
          </a:solidFill>
          <a:latin typeface="Swis721 BT" pitchFamily="34" charset="0"/>
          <a:ea typeface="+mn-ea"/>
          <a:cs typeface="+mn-cs"/>
        </a:defRPr>
      </a:lvl1pPr>
      <a:lvl2pPr marL="742602" indent="-285616" algn="l" defTabSz="913972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bg1"/>
          </a:solidFill>
          <a:latin typeface="Swis721 BT" pitchFamily="34" charset="0"/>
          <a:ea typeface="+mn-ea"/>
          <a:cs typeface="+mn-cs"/>
        </a:defRPr>
      </a:lvl2pPr>
      <a:lvl3pPr marL="1142466" indent="-228492" algn="l" defTabSz="913972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/>
          </a:solidFill>
          <a:latin typeface="Swis721 BT" pitchFamily="34" charset="0"/>
          <a:ea typeface="+mn-ea"/>
          <a:cs typeface="+mn-cs"/>
        </a:defRPr>
      </a:lvl3pPr>
      <a:lvl4pPr marL="1599451" indent="-228492" algn="l" defTabSz="913972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/>
          </a:solidFill>
          <a:latin typeface="Swis721 BT" pitchFamily="34" charset="0"/>
          <a:ea typeface="+mn-ea"/>
          <a:cs typeface="+mn-cs"/>
        </a:defRPr>
      </a:lvl4pPr>
      <a:lvl5pPr marL="2056438" indent="-228492" algn="l" defTabSz="913972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/>
          </a:solidFill>
          <a:latin typeface="Swis721 BT" pitchFamily="34" charset="0"/>
          <a:ea typeface="+mn-ea"/>
          <a:cs typeface="+mn-cs"/>
        </a:defRPr>
      </a:lvl5pPr>
      <a:lvl6pPr marL="2513424" indent="-228492" algn="l" defTabSz="91397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0411" indent="-228492" algn="l" defTabSz="91397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7396" indent="-228492" algn="l" defTabSz="91397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4382" indent="-228492" algn="l" defTabSz="91397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397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986" algn="l" defTabSz="91397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3972" algn="l" defTabSz="91397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959" algn="l" defTabSz="91397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7945" algn="l" defTabSz="91397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4932" algn="l" defTabSz="91397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1916" algn="l" defTabSz="91397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8904" algn="l" defTabSz="91397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5888" algn="l" defTabSz="91397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4" Type="http://schemas.openxmlformats.org/officeDocument/2006/relationships/oleObject" Target="../embeddings/oleObject5.bin"/><Relationship Id="rId5" Type="http://schemas.openxmlformats.org/officeDocument/2006/relationships/image" Target="../media/image6.emf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4" Type="http://schemas.openxmlformats.org/officeDocument/2006/relationships/image" Target="../media/image7.emf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4" Type="http://schemas.openxmlformats.org/officeDocument/2006/relationships/image" Target="../media/image8.emf"/><Relationship Id="rId1" Type="http://schemas.openxmlformats.org/officeDocument/2006/relationships/vmlDrawing" Target="../drawings/vmlDrawing7.vml"/><Relationship Id="rId2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4" Type="http://schemas.openxmlformats.org/officeDocument/2006/relationships/image" Target="../media/image9.emf"/><Relationship Id="rId1" Type="http://schemas.openxmlformats.org/officeDocument/2006/relationships/vmlDrawing" Target="../drawings/vmlDrawing8.vml"/><Relationship Id="rId2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chart" Target="../charts/char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4" Type="http://schemas.openxmlformats.org/officeDocument/2006/relationships/image" Target="../media/image10.emf"/><Relationship Id="rId1" Type="http://schemas.openxmlformats.org/officeDocument/2006/relationships/vmlDrawing" Target="../drawings/vmlDrawing9.vml"/><Relationship Id="rId2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4" Type="http://schemas.openxmlformats.org/officeDocument/2006/relationships/image" Target="../media/image11.emf"/><Relationship Id="rId1" Type="http://schemas.openxmlformats.org/officeDocument/2006/relationships/vmlDrawing" Target="../drawings/vmlDrawing10.vml"/><Relationship Id="rId2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4" Type="http://schemas.openxmlformats.org/officeDocument/2006/relationships/image" Target="../media/image12.emf"/><Relationship Id="rId1" Type="http://schemas.openxmlformats.org/officeDocument/2006/relationships/vmlDrawing" Target="../drawings/vmlDrawing11.vml"/><Relationship Id="rId2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2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4" Type="http://schemas.openxmlformats.org/officeDocument/2006/relationships/image" Target="../media/image3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4" Type="http://schemas.openxmlformats.org/officeDocument/2006/relationships/image" Target="../media/image4.e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4" Type="http://schemas.openxmlformats.org/officeDocument/2006/relationships/image" Target="../media/image5.e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0854" y="914400"/>
            <a:ext cx="9086850" cy="1169507"/>
          </a:xfrm>
          <a:prstGeom prst="rect">
            <a:avLst/>
          </a:prstGeom>
          <a:noFill/>
        </p:spPr>
        <p:txBody>
          <a:bodyPr wrap="square" lIns="91397" tIns="45698" rIns="91397" bIns="45698" rtlCol="0" anchor="t">
            <a:spAutoFit/>
          </a:bodyPr>
          <a:lstStyle/>
          <a:p>
            <a:pPr lvl="0" algn="ctr">
              <a:spcBef>
                <a:spcPts val="1200"/>
              </a:spcBef>
              <a:spcAft>
                <a:spcPts val="1200"/>
              </a:spcAft>
            </a:pPr>
            <a:r>
              <a:rPr lang="en-US" sz="4000" b="1" dirty="0" smtClean="0">
                <a:solidFill>
                  <a:schemeClr val="bg1"/>
                </a:solidFill>
                <a:latin typeface="+mj-lt"/>
              </a:rPr>
              <a:t>Efficiency Update</a:t>
            </a:r>
          </a:p>
          <a:p>
            <a:pPr lvl="0" algn="ctr"/>
            <a:endParaRPr lang="en-US" sz="2000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895600" y="3581400"/>
            <a:ext cx="3581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Hank Webber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1639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n-lt"/>
              </a:rPr>
              <a:t>WU –</a:t>
            </a:r>
            <a:r>
              <a:rPr lang="en-US" dirty="0">
                <a:latin typeface="+mn-lt"/>
              </a:rPr>
              <a:t> </a:t>
            </a:r>
            <a:r>
              <a:rPr lang="en-US" dirty="0" smtClean="0">
                <a:latin typeface="+mn-lt"/>
              </a:rPr>
              <a:t>Employment Growth</a:t>
            </a:r>
            <a:endParaRPr lang="en-US" dirty="0">
              <a:latin typeface="+mn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95600" y="762000"/>
            <a:ext cx="3222742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bg1"/>
                </a:solidFill>
              </a:rPr>
              <a:t>Total Faculty and Staff</a:t>
            </a:r>
            <a:endParaRPr lang="en-US" sz="2400" dirty="0">
              <a:solidFill>
                <a:schemeClr val="bg1"/>
              </a:solidFill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15137688"/>
              </p:ext>
            </p:extLst>
          </p:nvPr>
        </p:nvGraphicFramePr>
        <p:xfrm>
          <a:off x="311208" y="1178441"/>
          <a:ext cx="8391525" cy="5102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29" name="Chart" r:id="rId4" imgW="6096000" imgH="4067243" progId="MSGraph.Chart.8">
                  <p:embed followColorScheme="full"/>
                </p:oleObj>
              </mc:Choice>
              <mc:Fallback>
                <p:oleObj name="Chart" r:id="rId4" imgW="6096000" imgH="4067243" progId="MSGraph.Chart.8">
                  <p:embed followColorScheme="full"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1208" y="1178441"/>
                        <a:ext cx="8391525" cy="5102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54891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1665" y="6417528"/>
            <a:ext cx="32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Source: NIH.gov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62145" y="762000"/>
            <a:ext cx="82296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dirty="0" smtClean="0">
                <a:solidFill>
                  <a:schemeClr val="bg1">
                    <a:lumMod val="50000"/>
                    <a:lumOff val="50000"/>
                  </a:schemeClr>
                </a:solidFill>
                <a:ea typeface="+mj-ea"/>
                <a:cs typeface="+mj-cs"/>
              </a:rPr>
              <a:t>National Institutes of Health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bg1">
                  <a:lumMod val="50000"/>
                  <a:lumOff val="50000"/>
                </a:schemeClr>
              </a:solidFill>
              <a:effectLst/>
              <a:uLnTx/>
              <a:uFillTx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ea typeface="+mj-ea"/>
                <a:cs typeface="+mj-cs"/>
              </a:rPr>
              <a:t>Billions of dollars, 1966-2013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ea typeface="+mj-ea"/>
              <a:cs typeface="+mj-cs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227070" y="59320"/>
            <a:ext cx="5801501" cy="523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397" tIns="45698" rIns="91397" bIns="45698" numCol="1" anchor="ctr" anchorCtr="0" compatLnSpc="1">
            <a:prstTxWarp prst="textNoShape">
              <a:avLst/>
            </a:prstTxWarp>
            <a:spAutoFit/>
          </a:bodyPr>
          <a:lstStyle/>
          <a:p>
            <a:pPr marL="0" lvl="1"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 smtClean="0">
                <a:solidFill>
                  <a:prstClr val="white"/>
                </a:solidFill>
              </a:rPr>
              <a:t>National Growth of “</a:t>
            </a:r>
            <a:r>
              <a:rPr lang="en-US" sz="2800" dirty="0" err="1" smtClean="0">
                <a:solidFill>
                  <a:prstClr val="white"/>
                </a:solidFill>
              </a:rPr>
              <a:t>Eds</a:t>
            </a:r>
            <a:r>
              <a:rPr lang="en-US" sz="2800" dirty="0" smtClean="0">
                <a:solidFill>
                  <a:prstClr val="white"/>
                </a:solidFill>
              </a:rPr>
              <a:t> and Meds”</a:t>
            </a:r>
            <a:endParaRPr lang="en-US" sz="2000" dirty="0" smtClean="0">
              <a:solidFill>
                <a:prstClr val="white"/>
              </a:solidFill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8652765"/>
              </p:ext>
            </p:extLst>
          </p:nvPr>
        </p:nvGraphicFramePr>
        <p:xfrm>
          <a:off x="232850" y="1469926"/>
          <a:ext cx="8612187" cy="4932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73" name="Chart" r:id="rId3" imgW="6096000" imgH="4067243" progId="MSGraph.Chart.8">
                  <p:embed followColorScheme="full"/>
                </p:oleObj>
              </mc:Choice>
              <mc:Fallback>
                <p:oleObj name="Chart" r:id="rId3" imgW="6096000" imgH="4067243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2850" y="1469926"/>
                        <a:ext cx="8612187" cy="4932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95392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62145" y="6402288"/>
            <a:ext cx="32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Source: NSF.gov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62145" y="762000"/>
            <a:ext cx="82296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dirty="0" smtClean="0">
                <a:solidFill>
                  <a:schemeClr val="bg1">
                    <a:lumMod val="50000"/>
                    <a:lumOff val="50000"/>
                  </a:schemeClr>
                </a:solidFill>
                <a:ea typeface="+mj-ea"/>
                <a:cs typeface="+mj-cs"/>
              </a:rPr>
              <a:t>National Science Foundation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bg1">
                  <a:lumMod val="50000"/>
                  <a:lumOff val="50000"/>
                </a:schemeClr>
              </a:solidFill>
              <a:effectLst/>
              <a:uLnTx/>
              <a:uFillTx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ea typeface="+mj-ea"/>
                <a:cs typeface="+mj-cs"/>
              </a:rPr>
              <a:t>Billions of dollars, 1960-2013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ea typeface="+mj-ea"/>
              <a:cs typeface="+mj-cs"/>
            </a:endParaRP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227070" y="59320"/>
            <a:ext cx="5801501" cy="523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397" tIns="45698" rIns="91397" bIns="45698" numCol="1" anchor="ctr" anchorCtr="0" compatLnSpc="1">
            <a:prstTxWarp prst="textNoShape">
              <a:avLst/>
            </a:prstTxWarp>
            <a:spAutoFit/>
          </a:bodyPr>
          <a:lstStyle/>
          <a:p>
            <a:pPr marL="0" lvl="1"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 smtClean="0">
                <a:solidFill>
                  <a:prstClr val="white"/>
                </a:solidFill>
              </a:rPr>
              <a:t>National Growth of “</a:t>
            </a:r>
            <a:r>
              <a:rPr lang="en-US" sz="2800" dirty="0" err="1" smtClean="0">
                <a:solidFill>
                  <a:prstClr val="white"/>
                </a:solidFill>
              </a:rPr>
              <a:t>Eds</a:t>
            </a:r>
            <a:r>
              <a:rPr lang="en-US" sz="2800" dirty="0" smtClean="0">
                <a:solidFill>
                  <a:prstClr val="white"/>
                </a:solidFill>
              </a:rPr>
              <a:t> and Meds”</a:t>
            </a:r>
            <a:endParaRPr lang="en-US" sz="2000" dirty="0" smtClean="0">
              <a:solidFill>
                <a:prstClr val="white"/>
              </a:solidFill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2590883"/>
              </p:ext>
            </p:extLst>
          </p:nvPr>
        </p:nvGraphicFramePr>
        <p:xfrm>
          <a:off x="257550" y="1439445"/>
          <a:ext cx="8612187" cy="4932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98" name="Chart" r:id="rId3" imgW="6096000" imgH="4067243" progId="MSGraph.Chart.8">
                  <p:embed followColorScheme="full"/>
                </p:oleObj>
              </mc:Choice>
              <mc:Fallback>
                <p:oleObj name="Chart" r:id="rId3" imgW="6096000" imgH="4067243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7550" y="1439445"/>
                        <a:ext cx="8612187" cy="4932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23011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"/>
          <p:cNvSpPr txBox="1">
            <a:spLocks noChangeArrowheads="1"/>
          </p:cNvSpPr>
          <p:nvPr/>
        </p:nvSpPr>
        <p:spPr bwMode="auto">
          <a:xfrm>
            <a:off x="227070" y="6400800"/>
            <a:ext cx="53213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>
                <a:solidFill>
                  <a:prstClr val="black">
                    <a:lumMod val="50000"/>
                    <a:lumOff val="50000"/>
                  </a:prstClr>
                </a:solidFill>
                <a:latin typeface="+mn-lt"/>
              </a:rPr>
              <a:t>Source: </a:t>
            </a:r>
            <a:r>
              <a:rPr lang="en-US" dirty="0" smtClean="0">
                <a:solidFill>
                  <a:prstClr val="black">
                    <a:lumMod val="50000"/>
                    <a:lumOff val="50000"/>
                  </a:prstClr>
                </a:solidFill>
                <a:latin typeface="+mn-lt"/>
              </a:rPr>
              <a:t>Centers for Medicare &amp; Medicaid Services</a:t>
            </a:r>
            <a:endParaRPr lang="en-US" dirty="0">
              <a:solidFill>
                <a:prstClr val="black">
                  <a:lumMod val="50000"/>
                  <a:lumOff val="50000"/>
                </a:prstClr>
              </a:solidFill>
              <a:latin typeface="+mn-lt"/>
            </a:endParaRPr>
          </a:p>
        </p:txBody>
      </p:sp>
      <p:sp>
        <p:nvSpPr>
          <p:cNvPr id="19" name="Rectangle 3"/>
          <p:cNvSpPr>
            <a:spLocks noChangeArrowheads="1"/>
          </p:cNvSpPr>
          <p:nvPr/>
        </p:nvSpPr>
        <p:spPr bwMode="auto">
          <a:xfrm>
            <a:off x="227070" y="59320"/>
            <a:ext cx="5801501" cy="523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397" tIns="45698" rIns="91397" bIns="45698" numCol="1" anchor="ctr" anchorCtr="0" compatLnSpc="1">
            <a:prstTxWarp prst="textNoShape">
              <a:avLst/>
            </a:prstTxWarp>
            <a:spAutoFit/>
          </a:bodyPr>
          <a:lstStyle/>
          <a:p>
            <a:pPr marL="0" lvl="1"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 smtClean="0">
                <a:solidFill>
                  <a:prstClr val="white"/>
                </a:solidFill>
              </a:rPr>
              <a:t>National Growth of “</a:t>
            </a:r>
            <a:r>
              <a:rPr lang="en-US" sz="2800" dirty="0" err="1" smtClean="0">
                <a:solidFill>
                  <a:prstClr val="white"/>
                </a:solidFill>
              </a:rPr>
              <a:t>Eds</a:t>
            </a:r>
            <a:r>
              <a:rPr lang="en-US" sz="2800" dirty="0" smtClean="0">
                <a:solidFill>
                  <a:prstClr val="white"/>
                </a:solidFill>
              </a:rPr>
              <a:t> and Meds”</a:t>
            </a:r>
            <a:endParaRPr lang="en-US" sz="2000" dirty="0" smtClean="0">
              <a:solidFill>
                <a:prstClr val="white"/>
              </a:solidFill>
            </a:endParaRPr>
          </a:p>
        </p:txBody>
      </p:sp>
      <p:sp>
        <p:nvSpPr>
          <p:cNvPr id="20" name="Title 1"/>
          <p:cNvSpPr txBox="1">
            <a:spLocks/>
          </p:cNvSpPr>
          <p:nvPr/>
        </p:nvSpPr>
        <p:spPr>
          <a:xfrm>
            <a:off x="227070" y="674649"/>
            <a:ext cx="8229600" cy="10017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Bef>
                <a:spcPct val="0"/>
              </a:spcBef>
              <a:defRPr/>
            </a:pPr>
            <a:r>
              <a:rPr lang="en-US" sz="2000" dirty="0" smtClean="0">
                <a:solidFill>
                  <a:schemeClr val="bg1"/>
                </a:solidFill>
                <a:ea typeface="+mj-ea"/>
                <a:cs typeface="+mj-cs"/>
              </a:rPr>
              <a:t>Total Medical Spending</a:t>
            </a:r>
          </a:p>
          <a:p>
            <a:pPr>
              <a:spcBef>
                <a:spcPct val="0"/>
              </a:spcBef>
              <a:defRPr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ea typeface="+mj-ea"/>
                <a:cs typeface="+mj-cs"/>
              </a:rPr>
              <a:t>Billions of dollars, 1960-2012</a:t>
            </a:r>
            <a:endParaRPr lang="en-US" sz="3600" b="1" dirty="0">
              <a:solidFill>
                <a:schemeClr val="bg1">
                  <a:lumMod val="50000"/>
                </a:schemeClr>
              </a:solidFill>
              <a:ea typeface="+mj-ea"/>
              <a:cs typeface="+mj-cs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56594156"/>
              </p:ext>
            </p:extLst>
          </p:nvPr>
        </p:nvGraphicFramePr>
        <p:xfrm>
          <a:off x="228600" y="1600200"/>
          <a:ext cx="8612187" cy="4932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21" name="Chart" r:id="rId3" imgW="6096000" imgH="4067243" progId="MSGraph.Chart.8">
                  <p:embed followColorScheme="full"/>
                </p:oleObj>
              </mc:Choice>
              <mc:Fallback>
                <p:oleObj name="Chart" r:id="rId3" imgW="6096000" imgH="4067243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1600200"/>
                        <a:ext cx="8612187" cy="4932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17739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67228590"/>
              </p:ext>
            </p:extLst>
          </p:nvPr>
        </p:nvGraphicFramePr>
        <p:xfrm>
          <a:off x="228600" y="1531620"/>
          <a:ext cx="8686800" cy="48691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45719" y="6399311"/>
            <a:ext cx="55517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Source: Centers for Medicare &amp; Medicaid Services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219200" y="5193268"/>
            <a:ext cx="7104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2.3%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514600" y="5193268"/>
            <a:ext cx="7104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6.6%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733800" y="4964668"/>
            <a:ext cx="8386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10.7%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104909" y="4495800"/>
            <a:ext cx="8386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14.1%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400309" y="3810000"/>
            <a:ext cx="8386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23.6%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812625" y="1981200"/>
            <a:ext cx="8386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25.0%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5" name="Title 1"/>
          <p:cNvSpPr txBox="1">
            <a:spLocks/>
          </p:cNvSpPr>
          <p:nvPr/>
        </p:nvSpPr>
        <p:spPr>
          <a:xfrm>
            <a:off x="162145" y="762000"/>
            <a:ext cx="82296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dirty="0" smtClean="0">
                <a:solidFill>
                  <a:schemeClr val="bg1">
                    <a:lumMod val="50000"/>
                    <a:lumOff val="50000"/>
                  </a:schemeClr>
                </a:solidFill>
                <a:ea typeface="+mj-ea"/>
                <a:cs typeface="+mj-cs"/>
              </a:rPr>
              <a:t>Medicare and Medicaid Spending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bg1">
                  <a:lumMod val="50000"/>
                  <a:lumOff val="50000"/>
                </a:schemeClr>
              </a:solidFill>
              <a:effectLst/>
              <a:uLnTx/>
              <a:uFillTx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ea typeface="+mj-ea"/>
                <a:cs typeface="+mj-cs"/>
              </a:rPr>
              <a:t>Billions of dollars, 1966-2010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ea typeface="+mj-ea"/>
              <a:cs typeface="+mj-cs"/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7239000" y="2165866"/>
            <a:ext cx="6096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4981674" y="1981200"/>
            <a:ext cx="22878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dirty="0" smtClean="0">
                <a:solidFill>
                  <a:schemeClr val="bg1"/>
                </a:solidFill>
              </a:rPr>
              <a:t>% of Federal Budget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8" name="Rectangle 3"/>
          <p:cNvSpPr>
            <a:spLocks noChangeArrowheads="1"/>
          </p:cNvSpPr>
          <p:nvPr/>
        </p:nvSpPr>
        <p:spPr bwMode="auto">
          <a:xfrm>
            <a:off x="227070" y="59320"/>
            <a:ext cx="5801501" cy="523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397" tIns="45698" rIns="91397" bIns="45698" numCol="1" anchor="ctr" anchorCtr="0" compatLnSpc="1">
            <a:prstTxWarp prst="textNoShape">
              <a:avLst/>
            </a:prstTxWarp>
            <a:spAutoFit/>
          </a:bodyPr>
          <a:lstStyle/>
          <a:p>
            <a:pPr marL="0" lvl="1"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 smtClean="0">
                <a:solidFill>
                  <a:prstClr val="white"/>
                </a:solidFill>
              </a:rPr>
              <a:t>National Growth of “</a:t>
            </a:r>
            <a:r>
              <a:rPr lang="en-US" sz="2800" dirty="0" err="1" smtClean="0">
                <a:solidFill>
                  <a:prstClr val="white"/>
                </a:solidFill>
              </a:rPr>
              <a:t>Eds</a:t>
            </a:r>
            <a:r>
              <a:rPr lang="en-US" sz="2800" dirty="0" smtClean="0">
                <a:solidFill>
                  <a:prstClr val="white"/>
                </a:solidFill>
              </a:rPr>
              <a:t> and Meds”</a:t>
            </a:r>
            <a:endParaRPr lang="en-US" sz="2000" dirty="0" smtClean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28049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n-lt"/>
              </a:rPr>
              <a:t>Results of Washington University’s Growth</a:t>
            </a:r>
            <a:endParaRPr lang="en-US" dirty="0">
              <a:latin typeface="+mn-lt"/>
            </a:endParaRP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28600" y="762000"/>
            <a:ext cx="8686800" cy="5059367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400" dirty="0" smtClean="0">
                <a:latin typeface="+mn-lt"/>
              </a:rPr>
              <a:t>We have become a much stronger academic institution over the last thirty years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sz="2000" dirty="0" smtClean="0">
                <a:latin typeface="+mn-lt"/>
              </a:rPr>
              <a:t>U.S. News and World Report Undergraduate ranking has gone from #24 in 1987 to #14 today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sz="2000" dirty="0" smtClean="0">
                <a:latin typeface="+mn-lt"/>
              </a:rPr>
              <a:t>Similar increases seen in rankings of many of our academic programs and graduate schools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400" dirty="0" smtClean="0">
                <a:latin typeface="+mn-lt"/>
              </a:rPr>
              <a:t>We have achieved this institutional success while maintaining strong financial stability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sz="2000" dirty="0" smtClean="0">
                <a:latin typeface="+mn-lt"/>
              </a:rPr>
              <a:t>Continue to have the highest credit ratings from Moody’s (</a:t>
            </a:r>
            <a:r>
              <a:rPr lang="en-US" sz="2000" dirty="0" err="1" smtClean="0">
                <a:latin typeface="+mn-lt"/>
              </a:rPr>
              <a:t>Aaa</a:t>
            </a:r>
            <a:r>
              <a:rPr lang="en-US" sz="2000" dirty="0" smtClean="0">
                <a:latin typeface="+mn-lt"/>
              </a:rPr>
              <a:t>) and S&amp;P (AAA)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sz="2000" dirty="0" smtClean="0">
                <a:latin typeface="+mn-lt"/>
              </a:rPr>
              <a:t>Maintained budget surpluses for at least the past 20 years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sz="2000" dirty="0" smtClean="0">
                <a:latin typeface="+mn-lt"/>
              </a:rPr>
              <a:t>Average endowment return for the last 30 years has been 10.6%</a:t>
            </a:r>
          </a:p>
        </p:txBody>
      </p:sp>
    </p:spTree>
    <p:extLst>
      <p:ext uri="{BB962C8B-B14F-4D97-AF65-F5344CB8AC3E}">
        <p14:creationId xmlns:p14="http://schemas.microsoft.com/office/powerpoint/2010/main" val="2759335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n-lt"/>
              </a:rPr>
              <a:t>Questions and Needs</a:t>
            </a:r>
            <a:endParaRPr lang="en-US" dirty="0">
              <a:latin typeface="+mn-lt"/>
            </a:endParaRP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8686800" cy="4830767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400" dirty="0" smtClean="0">
                <a:latin typeface="+mn-lt"/>
              </a:rPr>
              <a:t>Our recent rapid growth does not address the question of whether the institution is operating as efficiently as possible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endParaRPr lang="en-US" sz="2400" dirty="0" smtClean="0">
              <a:latin typeface="+mn-lt"/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400" dirty="0" smtClean="0">
                <a:latin typeface="+mn-lt"/>
              </a:rPr>
              <a:t>Continued academic progress will require continued attention to maintaining efficiencies, and the identification of new resources to support institutional goals</a:t>
            </a:r>
            <a:endParaRPr lang="en-US" sz="2000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808714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n-lt"/>
              </a:rPr>
              <a:t>Washington University Staff Size, FY04-FY14</a:t>
            </a:r>
            <a:endParaRPr lang="en-US" dirty="0">
              <a:latin typeface="+mn-lt"/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50411399"/>
              </p:ext>
            </p:extLst>
          </p:nvPr>
        </p:nvGraphicFramePr>
        <p:xfrm>
          <a:off x="152400" y="685800"/>
          <a:ext cx="8839200" cy="55943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66" name="Chart" r:id="rId3" imgW="6096000" imgH="4067243" progId="MSGraph.Chart.8">
                  <p:embed followColorScheme="full"/>
                </p:oleObj>
              </mc:Choice>
              <mc:Fallback>
                <p:oleObj name="Chart" r:id="rId3" imgW="6096000" imgH="4067243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685800"/>
                        <a:ext cx="8839200" cy="55943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04372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n-lt"/>
              </a:rPr>
              <a:t>Danforth Schools Staff Size, FY04-FY14</a:t>
            </a:r>
            <a:endParaRPr lang="en-US" dirty="0">
              <a:latin typeface="+mn-lt"/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29523434"/>
              </p:ext>
            </p:extLst>
          </p:nvPr>
        </p:nvGraphicFramePr>
        <p:xfrm>
          <a:off x="0" y="692150"/>
          <a:ext cx="9018588" cy="5735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45" name="Chart" r:id="rId3" imgW="6096000" imgH="3943485" progId="MSGraph.Chart.8">
                  <p:embed followColorScheme="full"/>
                </p:oleObj>
              </mc:Choice>
              <mc:Fallback>
                <p:oleObj name="Chart" r:id="rId3" imgW="6096000" imgH="3943485" progId="MSGraph.Chart.8">
                  <p:embed followColorScheme="full"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692150"/>
                        <a:ext cx="9018588" cy="5735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83479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6200" y="76200"/>
            <a:ext cx="8839200" cy="609600"/>
          </a:xfrm>
        </p:spPr>
        <p:txBody>
          <a:bodyPr/>
          <a:lstStyle/>
          <a:p>
            <a:r>
              <a:rPr lang="en-US" dirty="0" smtClean="0">
                <a:latin typeface="+mn-lt"/>
              </a:rPr>
              <a:t>Sources of School Staff Growth</a:t>
            </a:r>
            <a:endParaRPr lang="en-US" dirty="0">
              <a:latin typeface="+mn-lt"/>
            </a:endParaRP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28600" y="762000"/>
            <a:ext cx="8686800" cy="5059367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400" dirty="0" smtClean="0">
                <a:latin typeface="+mn-lt"/>
              </a:rPr>
              <a:t>School staff growth has generally followed the growth of student enrollment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400" dirty="0" smtClean="0">
                <a:latin typeface="+mn-lt"/>
              </a:rPr>
              <a:t>Ratio of school staff members to enrolled students has decreased from .53 in FY04 to .50 in FY14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400" dirty="0">
                <a:latin typeface="+mn-lt"/>
              </a:rPr>
              <a:t>Significant growth in the Brown School is a result of the creation of a Master’s of Public Health program in FY10</a:t>
            </a:r>
            <a:endParaRPr lang="en-US" sz="2000" dirty="0">
              <a:latin typeface="+mn-lt"/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400" dirty="0" smtClean="0">
                <a:latin typeface="+mn-lt"/>
              </a:rPr>
              <a:t>Increases in clinical revenue have outpaced growth in Medical School staff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dirty="0" smtClean="0">
                <a:latin typeface="+mn-lt"/>
              </a:rPr>
              <a:t>FY04: WU earned $76,000 in clinical revenue per staff person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dirty="0" smtClean="0">
                <a:latin typeface="+mn-lt"/>
              </a:rPr>
              <a:t>FY14: WU earned $155,000 in clinical revenue per staff person</a:t>
            </a:r>
          </a:p>
        </p:txBody>
      </p:sp>
    </p:spTree>
    <p:extLst>
      <p:ext uri="{BB962C8B-B14F-4D97-AF65-F5344CB8AC3E}">
        <p14:creationId xmlns:p14="http://schemas.microsoft.com/office/powerpoint/2010/main" val="1513319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n-lt"/>
              </a:rPr>
              <a:t>Agenda</a:t>
            </a:r>
            <a:endParaRPr lang="en-US" dirty="0">
              <a:latin typeface="+mn-lt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371600"/>
            <a:ext cx="7848600" cy="5211767"/>
          </a:xfrm>
        </p:spPr>
        <p:txBody>
          <a:bodyPr/>
          <a:lstStyle/>
          <a:p>
            <a:pPr marL="0" indent="0" algn="ctr">
              <a:spcBef>
                <a:spcPts val="0"/>
              </a:spcBef>
              <a:spcAft>
                <a:spcPts val="1200"/>
              </a:spcAft>
              <a:buNone/>
            </a:pPr>
            <a:r>
              <a:rPr lang="en-US" dirty="0" smtClean="0">
                <a:latin typeface="+mn-lt"/>
              </a:rPr>
              <a:t>Provide an overview and update on Washington University’s cost savings efforts, particularly in the central administration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endParaRPr lang="en-US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86775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n-lt"/>
              </a:rPr>
              <a:t>New Staff Positions in CFU &amp; </a:t>
            </a:r>
            <a:r>
              <a:rPr lang="en-US" dirty="0" err="1" smtClean="0">
                <a:latin typeface="+mn-lt"/>
              </a:rPr>
              <a:t>Auxes</a:t>
            </a:r>
            <a:r>
              <a:rPr lang="en-US" dirty="0" smtClean="0">
                <a:latin typeface="+mn-lt"/>
              </a:rPr>
              <a:t>, 2004-2014</a:t>
            </a:r>
            <a:endParaRPr lang="en-US" dirty="0">
              <a:latin typeface="+mn-lt"/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12299086"/>
              </p:ext>
            </p:extLst>
          </p:nvPr>
        </p:nvGraphicFramePr>
        <p:xfrm>
          <a:off x="0" y="685800"/>
          <a:ext cx="8991600" cy="6172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90" name="Chart" r:id="rId3" imgW="6096000" imgH="4067243" progId="MSGraph.Chart.8">
                  <p:embed followColorScheme="full"/>
                </p:oleObj>
              </mc:Choice>
              <mc:Fallback>
                <p:oleObj name="Chart" r:id="rId3" imgW="6096000" imgH="4067243" progId="MSGraph.Chart.8">
                  <p:embed followColorScheme="full"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685800"/>
                        <a:ext cx="8991600" cy="6172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9850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6200" y="76200"/>
            <a:ext cx="8839200" cy="609600"/>
          </a:xfrm>
        </p:spPr>
        <p:txBody>
          <a:bodyPr/>
          <a:lstStyle/>
          <a:p>
            <a:r>
              <a:rPr lang="en-US" dirty="0" smtClean="0">
                <a:latin typeface="+mn-lt"/>
              </a:rPr>
              <a:t>Sources of CFU Staff Growth</a:t>
            </a:r>
            <a:endParaRPr lang="en-US" dirty="0">
              <a:latin typeface="+mn-lt"/>
            </a:endParaRP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8686800" cy="5059367"/>
          </a:xfrm>
        </p:spPr>
        <p:txBody>
          <a:bodyPr/>
          <a:lstStyle/>
          <a:p>
            <a:pPr marL="0" indent="0">
              <a:spcBef>
                <a:spcPts val="0"/>
              </a:spcBef>
              <a:spcAft>
                <a:spcPts val="1800"/>
              </a:spcAft>
              <a:buNone/>
            </a:pPr>
            <a:r>
              <a:rPr lang="en-US" sz="2400" dirty="0" smtClean="0">
                <a:latin typeface="+mn-lt"/>
              </a:rPr>
              <a:t>Much of the CFU staff growth over the past decade can be explained by three trends:</a:t>
            </a:r>
          </a:p>
          <a:p>
            <a:pPr lvl="1">
              <a:spcBef>
                <a:spcPts val="0"/>
              </a:spcBef>
              <a:spcAft>
                <a:spcPts val="1800"/>
              </a:spcAft>
            </a:pPr>
            <a:r>
              <a:rPr lang="en-US" dirty="0" smtClean="0">
                <a:latin typeface="+mn-lt"/>
              </a:rPr>
              <a:t>Changes in organizational structure/insourcing</a:t>
            </a:r>
          </a:p>
          <a:p>
            <a:pPr lvl="1">
              <a:spcBef>
                <a:spcPts val="0"/>
              </a:spcBef>
              <a:spcAft>
                <a:spcPts val="1800"/>
              </a:spcAft>
            </a:pPr>
            <a:r>
              <a:rPr lang="en-US" dirty="0" smtClean="0">
                <a:latin typeface="+mn-lt"/>
              </a:rPr>
              <a:t>Increased administrative needs in response to University growth</a:t>
            </a:r>
          </a:p>
          <a:p>
            <a:pPr lvl="1">
              <a:spcBef>
                <a:spcPts val="0"/>
              </a:spcBef>
              <a:spcAft>
                <a:spcPts val="1800"/>
              </a:spcAft>
            </a:pPr>
            <a:r>
              <a:rPr lang="en-US" dirty="0" smtClean="0">
                <a:latin typeface="+mn-lt"/>
              </a:rPr>
              <a:t>Creation of new programs</a:t>
            </a:r>
          </a:p>
        </p:txBody>
      </p:sp>
    </p:spTree>
    <p:extLst>
      <p:ext uri="{BB962C8B-B14F-4D97-AF65-F5344CB8AC3E}">
        <p14:creationId xmlns:p14="http://schemas.microsoft.com/office/powerpoint/2010/main" val="566767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6200" y="76200"/>
            <a:ext cx="8839200" cy="609600"/>
          </a:xfrm>
        </p:spPr>
        <p:txBody>
          <a:bodyPr/>
          <a:lstStyle/>
          <a:p>
            <a:r>
              <a:rPr lang="en-US" dirty="0" smtClean="0">
                <a:latin typeface="+mn-lt"/>
              </a:rPr>
              <a:t>Changes in Organizational Structure / Insourcing</a:t>
            </a:r>
            <a:endParaRPr lang="en-US" dirty="0">
              <a:latin typeface="+mn-lt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8686800" cy="4906967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sz="2400" dirty="0" smtClean="0">
                <a:latin typeface="+mn-lt"/>
              </a:rPr>
              <a:t>In 2006, the career centers of three schools centralized into a school-wide Career Center located in the CFU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sz="2400" dirty="0" smtClean="0">
                <a:latin typeface="+mn-lt"/>
              </a:rPr>
              <a:t>Student Union and Student Life employees were included in the CFU staff count starting in 2008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sz="2400" dirty="0" smtClean="0">
                <a:latin typeface="+mn-lt"/>
              </a:rPr>
              <a:t>In 2012, 32 Quadrangle Housing employees and over 60 Residential Life housekeeping staff who were previously outsourced became WU employees</a:t>
            </a:r>
          </a:p>
        </p:txBody>
      </p:sp>
    </p:spTree>
    <p:extLst>
      <p:ext uri="{BB962C8B-B14F-4D97-AF65-F5344CB8AC3E}">
        <p14:creationId xmlns:p14="http://schemas.microsoft.com/office/powerpoint/2010/main" val="3635990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6200" y="76200"/>
            <a:ext cx="8839200" cy="609600"/>
          </a:xfrm>
        </p:spPr>
        <p:txBody>
          <a:bodyPr/>
          <a:lstStyle/>
          <a:p>
            <a:r>
              <a:rPr lang="en-US" dirty="0" smtClean="0">
                <a:latin typeface="+mn-lt"/>
              </a:rPr>
              <a:t>Responses to University Growth</a:t>
            </a:r>
            <a:endParaRPr lang="en-US" dirty="0">
              <a:latin typeface="+mn-lt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52400" y="762000"/>
            <a:ext cx="8686800" cy="5059367"/>
          </a:xfrm>
        </p:spPr>
        <p:txBody>
          <a:bodyPr/>
          <a:lstStyle/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400" dirty="0" smtClean="0">
                <a:latin typeface="+mn-lt"/>
              </a:rPr>
              <a:t>Danforth Campus Facilities: 35 new positions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sz="2000" dirty="0" smtClean="0">
                <a:latin typeface="+mn-lt"/>
              </a:rPr>
              <a:t>Danforth Campus has added 1.7 million square feet since 2008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sz="2000" dirty="0" smtClean="0">
                <a:latin typeface="+mn-lt"/>
              </a:rPr>
              <a:t>Square feet per facilities FTE has increased from 36k/FTE to 39k/FTE</a:t>
            </a:r>
          </a:p>
          <a:p>
            <a:pPr marL="57123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400" dirty="0" smtClean="0">
                <a:latin typeface="+mn-lt"/>
              </a:rPr>
              <a:t>Alumni &amp; Development: 82 new positions</a:t>
            </a:r>
          </a:p>
          <a:p>
            <a:pPr marL="799886" lvl="1" indent="-342900">
              <a:spcBef>
                <a:spcPts val="0"/>
              </a:spcBef>
              <a:spcAft>
                <a:spcPts val="1200"/>
              </a:spcAft>
            </a:pPr>
            <a:r>
              <a:rPr lang="en-US" sz="2000" i="1" dirty="0" smtClean="0">
                <a:latin typeface="+mn-lt"/>
              </a:rPr>
              <a:t>Leading Together</a:t>
            </a:r>
            <a:r>
              <a:rPr lang="en-US" sz="2000" dirty="0" smtClean="0">
                <a:latin typeface="+mn-lt"/>
              </a:rPr>
              <a:t> campaign launched in 2012; as of June 31, 2014, had raised $1.3B toward goal</a:t>
            </a:r>
          </a:p>
          <a:p>
            <a:pPr marL="799886" lvl="1" indent="-342900">
              <a:spcBef>
                <a:spcPts val="0"/>
              </a:spcBef>
              <a:spcAft>
                <a:spcPts val="1200"/>
              </a:spcAft>
            </a:pPr>
            <a:r>
              <a:rPr lang="en-US" sz="2000" dirty="0" smtClean="0">
                <a:latin typeface="+mn-lt"/>
              </a:rPr>
              <a:t>Donations per FTE has increased from $720,790 in FY05 to $932,950 in FY14</a:t>
            </a:r>
          </a:p>
          <a:p>
            <a:pPr marL="57123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400" dirty="0" smtClean="0">
                <a:latin typeface="+mn-lt"/>
              </a:rPr>
              <a:t>IS&amp;T: 89 new positions</a:t>
            </a:r>
          </a:p>
          <a:p>
            <a:pPr marL="799886" lvl="1" indent="-342900">
              <a:spcBef>
                <a:spcPts val="0"/>
              </a:spcBef>
              <a:spcAft>
                <a:spcPts val="1200"/>
              </a:spcAft>
            </a:pPr>
            <a:r>
              <a:rPr lang="en-US" sz="2000" dirty="0" smtClean="0">
                <a:latin typeface="+mn-lt"/>
              </a:rPr>
              <a:t>Some of this growth was a response to the increasing demand for commodity IT services and a need to serve a larger campus and community</a:t>
            </a:r>
          </a:p>
          <a:p>
            <a:pPr marL="799886" lvl="1" indent="-342900">
              <a:spcBef>
                <a:spcPts val="0"/>
              </a:spcBef>
              <a:spcAft>
                <a:spcPts val="1200"/>
              </a:spcAft>
            </a:pPr>
            <a:endParaRPr lang="en-US" sz="2000" dirty="0" smtClean="0">
              <a:latin typeface="+mn-lt"/>
            </a:endParaRPr>
          </a:p>
          <a:p>
            <a:pPr marL="799886" lvl="1" indent="-342900">
              <a:spcBef>
                <a:spcPts val="0"/>
              </a:spcBef>
              <a:spcAft>
                <a:spcPts val="1200"/>
              </a:spcAft>
            </a:pPr>
            <a:endParaRPr lang="en-US" sz="2000" i="1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85601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6200" y="76200"/>
            <a:ext cx="8839200" cy="609600"/>
          </a:xfrm>
        </p:spPr>
        <p:txBody>
          <a:bodyPr/>
          <a:lstStyle/>
          <a:p>
            <a:r>
              <a:rPr lang="en-US" dirty="0" smtClean="0">
                <a:latin typeface="+mn-lt"/>
              </a:rPr>
              <a:t>New Programs</a:t>
            </a:r>
            <a:endParaRPr lang="en-US" dirty="0">
              <a:latin typeface="+mn-lt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228600" y="762000"/>
            <a:ext cx="8686800" cy="5059367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sz="2400" dirty="0" smtClean="0">
                <a:latin typeface="+mn-lt"/>
              </a:rPr>
              <a:t>The Community Service Office was created in 2004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sz="2400" dirty="0" smtClean="0">
                <a:latin typeface="+mn-lt"/>
              </a:rPr>
              <a:t>McDonnell International Scholars Academy was created in 2005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sz="2400" dirty="0" smtClean="0">
                <a:latin typeface="+mn-lt"/>
              </a:rPr>
              <a:t>Danforth Center on Religion and Politics was created in 2010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sz="2400" dirty="0" smtClean="0">
                <a:latin typeface="+mn-lt"/>
              </a:rPr>
              <a:t>In 2006, the new Kemper Art Museum building was completed and the Museum’s programs significantly expanded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sz="2400" dirty="0" smtClean="0">
                <a:latin typeface="+mn-lt"/>
              </a:rPr>
              <a:t>The WU Police Department now provides off-campus policing services</a:t>
            </a:r>
          </a:p>
          <a:p>
            <a:pPr marL="0" indent="0">
              <a:spcBef>
                <a:spcPts val="0"/>
              </a:spcBef>
              <a:spcAft>
                <a:spcPts val="1800"/>
              </a:spcAft>
              <a:buNone/>
            </a:pPr>
            <a:endParaRPr lang="en-US" sz="2400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110494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52400" y="76200"/>
            <a:ext cx="8915400" cy="609600"/>
          </a:xfrm>
        </p:spPr>
        <p:txBody>
          <a:bodyPr/>
          <a:lstStyle/>
          <a:p>
            <a:r>
              <a:rPr lang="en-US" dirty="0" smtClean="0">
                <a:latin typeface="+mn-lt"/>
              </a:rPr>
              <a:t>Non-Mission Cost Reduction/Efficiency Efforts</a:t>
            </a:r>
            <a:endParaRPr lang="en-US" dirty="0">
              <a:latin typeface="+mn-lt"/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0" y="762000"/>
            <a:ext cx="8686800" cy="4724400"/>
          </a:xfrm>
        </p:spPr>
        <p:txBody>
          <a:bodyPr/>
          <a:lstStyle/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400" dirty="0" smtClean="0">
                <a:latin typeface="+mn-lt"/>
              </a:rPr>
              <a:t>Containing the growth in non-mission costs has been a priority for many years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endParaRPr lang="en-US" sz="2400" dirty="0" smtClean="0">
              <a:latin typeface="+mn-lt"/>
            </a:endParaRP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400" dirty="0" smtClean="0">
                <a:latin typeface="+mn-lt"/>
              </a:rPr>
              <a:t>Notable areas of effort: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400" dirty="0" smtClean="0">
                <a:latin typeface="+mn-lt"/>
              </a:rPr>
              <a:t>Energy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400" dirty="0" smtClean="0">
                <a:latin typeface="+mn-lt"/>
              </a:rPr>
              <a:t>Benefits and Compensation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400" dirty="0" smtClean="0">
                <a:latin typeface="+mn-lt"/>
              </a:rPr>
              <a:t>CFU Budget Reductions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400" dirty="0" smtClean="0">
                <a:latin typeface="+mn-lt"/>
              </a:rPr>
              <a:t>University Efficiency Initiative</a:t>
            </a:r>
            <a:endParaRPr lang="en-US" dirty="0">
              <a:latin typeface="+mn-lt"/>
            </a:endParaRP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endParaRPr lang="en-US" sz="2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609668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52400" y="76200"/>
            <a:ext cx="8915400" cy="609600"/>
          </a:xfrm>
        </p:spPr>
        <p:txBody>
          <a:bodyPr/>
          <a:lstStyle/>
          <a:p>
            <a:r>
              <a:rPr lang="en-US" dirty="0" smtClean="0">
                <a:latin typeface="+mn-lt"/>
              </a:rPr>
              <a:t>Historical Energy Use by Type</a:t>
            </a:r>
            <a:endParaRPr lang="en-US" dirty="0">
              <a:latin typeface="+mn-lt"/>
            </a:endParaRPr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73342693"/>
              </p:ext>
            </p:extLst>
          </p:nvPr>
        </p:nvGraphicFramePr>
        <p:xfrm>
          <a:off x="0" y="838200"/>
          <a:ext cx="9067800" cy="533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4343400" y="4038600"/>
            <a:ext cx="3276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Franklin Gothic Book" pitchFamily="34" charset="0"/>
              </a:rPr>
              <a:t>3.0% Overall Energy Increase</a:t>
            </a:r>
            <a:endParaRPr lang="en-US" dirty="0">
              <a:latin typeface="Franklin Gothic Book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733800" y="1752600"/>
            <a:ext cx="3276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Franklin Gothic Book" pitchFamily="34" charset="0"/>
              </a:rPr>
              <a:t>101% Sq. Ft. Increase</a:t>
            </a:r>
            <a:endParaRPr lang="en-US" dirty="0">
              <a:solidFill>
                <a:schemeClr val="bg1"/>
              </a:solidFill>
              <a:latin typeface="Franklin Gothic Boo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7039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52400" y="76200"/>
            <a:ext cx="8915400" cy="609600"/>
          </a:xfrm>
        </p:spPr>
        <p:txBody>
          <a:bodyPr/>
          <a:lstStyle/>
          <a:p>
            <a:r>
              <a:rPr lang="en-US" dirty="0" smtClean="0">
                <a:latin typeface="+mn-lt"/>
              </a:rPr>
              <a:t>Avoided Energy Cost, 1990-2014</a:t>
            </a:r>
            <a:endParaRPr lang="en-US" dirty="0">
              <a:latin typeface="+mn-lt"/>
            </a:endParaRP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30432366"/>
              </p:ext>
            </p:extLst>
          </p:nvPr>
        </p:nvGraphicFramePr>
        <p:xfrm>
          <a:off x="228601" y="685800"/>
          <a:ext cx="8686800" cy="571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1"/>
          <p:cNvSpPr txBox="1"/>
          <p:nvPr/>
        </p:nvSpPr>
        <p:spPr>
          <a:xfrm>
            <a:off x="6369878" y="1249017"/>
            <a:ext cx="1651000" cy="381016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800" b="1" dirty="0" smtClean="0">
                <a:solidFill>
                  <a:srgbClr val="00B050"/>
                </a:solidFill>
              </a:rPr>
              <a:t>$103M </a:t>
            </a:r>
          </a:p>
          <a:p>
            <a:pPr algn="ctr"/>
            <a:r>
              <a:rPr lang="en-US" sz="1800" b="1" dirty="0" smtClean="0">
                <a:solidFill>
                  <a:srgbClr val="00B050"/>
                </a:solidFill>
              </a:rPr>
              <a:t>Cumulative</a:t>
            </a:r>
            <a:endParaRPr lang="en-US" sz="1800" b="1" dirty="0">
              <a:solidFill>
                <a:srgbClr val="00B050"/>
              </a:solidFill>
            </a:endParaRPr>
          </a:p>
        </p:txBody>
      </p:sp>
      <p:sp>
        <p:nvSpPr>
          <p:cNvPr id="8" name="TextBox 1"/>
          <p:cNvSpPr txBox="1"/>
          <p:nvPr/>
        </p:nvSpPr>
        <p:spPr>
          <a:xfrm>
            <a:off x="4216400" y="3886200"/>
            <a:ext cx="1651000" cy="381016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800" b="1" dirty="0" smtClean="0">
                <a:solidFill>
                  <a:schemeClr val="accent1"/>
                </a:solidFill>
              </a:rPr>
              <a:t>$15.7M in FY14</a:t>
            </a:r>
            <a:endParaRPr lang="en-US" sz="18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2127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52400" y="76200"/>
            <a:ext cx="8915400" cy="609600"/>
          </a:xfrm>
        </p:spPr>
        <p:txBody>
          <a:bodyPr/>
          <a:lstStyle/>
          <a:p>
            <a:r>
              <a:rPr lang="en-US" dirty="0" smtClean="0">
                <a:latin typeface="+mn-lt"/>
              </a:rPr>
              <a:t>Benefits and Compensation</a:t>
            </a:r>
            <a:endParaRPr lang="en-US" dirty="0">
              <a:latin typeface="+mn-lt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686800" cy="47244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n-US" sz="2400" dirty="0" smtClean="0">
                <a:latin typeface="+mn-lt"/>
              </a:rPr>
              <a:t>In 2014, Employee Benefits cost WU $262M</a:t>
            </a:r>
          </a:p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n-US" sz="2400" dirty="0" smtClean="0">
                <a:latin typeface="+mn-lt"/>
              </a:rPr>
              <a:t>Cost per employee has risen 5% annually since 1999; mainly driven by increasing health care costs</a:t>
            </a:r>
          </a:p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n-US" sz="2400" dirty="0" smtClean="0">
                <a:latin typeface="+mn-lt"/>
              </a:rPr>
              <a:t>Benefit changes implemented since 2005 reduced 2014 costs by $13M</a:t>
            </a:r>
          </a:p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n-US" sz="2400" dirty="0" smtClean="0">
                <a:latin typeface="+mn-lt"/>
              </a:rPr>
              <a:t>Total costs avoided since implementation of benefit changes: $60.5M</a:t>
            </a:r>
          </a:p>
          <a:p>
            <a:pPr marL="0" indent="0">
              <a:spcBef>
                <a:spcPts val="0"/>
              </a:spcBef>
              <a:spcAft>
                <a:spcPts val="2400"/>
              </a:spcAft>
              <a:buNone/>
            </a:pPr>
            <a:endParaRPr lang="en-US" dirty="0">
              <a:latin typeface="+mn-lt"/>
            </a:endParaRPr>
          </a:p>
          <a:p>
            <a:pPr marL="0" indent="0">
              <a:spcBef>
                <a:spcPts val="0"/>
              </a:spcBef>
              <a:spcAft>
                <a:spcPts val="2400"/>
              </a:spcAft>
              <a:buNone/>
            </a:pPr>
            <a:endParaRPr lang="en-US" sz="2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899047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52400" y="76200"/>
            <a:ext cx="8915400" cy="609600"/>
          </a:xfrm>
        </p:spPr>
        <p:txBody>
          <a:bodyPr/>
          <a:lstStyle/>
          <a:p>
            <a:r>
              <a:rPr lang="en-US" dirty="0" smtClean="0">
                <a:latin typeface="+mn-lt"/>
              </a:rPr>
              <a:t>Benefits and Compensation Cost Savings</a:t>
            </a:r>
            <a:endParaRPr lang="en-US" dirty="0">
              <a:latin typeface="+mn-lt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6506477"/>
              </p:ext>
            </p:extLst>
          </p:nvPr>
        </p:nvGraphicFramePr>
        <p:xfrm>
          <a:off x="533400" y="838200"/>
          <a:ext cx="8077200" cy="55052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11580"/>
                <a:gridCol w="5088636"/>
                <a:gridCol w="1776984"/>
              </a:tblGrid>
              <a:tr h="68580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Year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Area of Benefits Plan Changed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FY14 Savings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2979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2005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Dental</a:t>
                      </a:r>
                      <a:r>
                        <a:rPr lang="en-US" sz="2000" baseline="0" dirty="0" smtClean="0">
                          <a:solidFill>
                            <a:schemeClr val="bg1"/>
                          </a:solidFill>
                        </a:rPr>
                        <a:t> coverage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$  </a:t>
                      </a:r>
                      <a:r>
                        <a:rPr lang="en-US" sz="2000" baseline="0" dirty="0" smtClean="0">
                          <a:solidFill>
                            <a:schemeClr val="bg1"/>
                          </a:solidFill>
                        </a:rPr>
                        <a:t> .04</a:t>
                      </a:r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M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574498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2006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Tuition benefit, retirement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$ </a:t>
                      </a:r>
                      <a:r>
                        <a:rPr lang="en-US" sz="2000" baseline="0" dirty="0" smtClean="0">
                          <a:solidFill>
                            <a:schemeClr val="bg1"/>
                          </a:solidFill>
                        </a:rPr>
                        <a:t>  4.6M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622979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2007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Retirement,</a:t>
                      </a:r>
                      <a:r>
                        <a:rPr lang="en-US" sz="2000" baseline="0" dirty="0" smtClean="0">
                          <a:solidFill>
                            <a:schemeClr val="bg1"/>
                          </a:solidFill>
                        </a:rPr>
                        <a:t> tuition eligibility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$ </a:t>
                      </a:r>
                      <a:r>
                        <a:rPr lang="en-US" sz="2000" baseline="0" dirty="0" smtClean="0">
                          <a:solidFill>
                            <a:schemeClr val="bg1"/>
                          </a:solidFill>
                        </a:rPr>
                        <a:t>  1.4M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624622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2009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Stop-loss level, retirement, life insurance coverage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$  </a:t>
                      </a:r>
                      <a:r>
                        <a:rPr lang="en-US" sz="2000" baseline="0" dirty="0" smtClean="0">
                          <a:solidFill>
                            <a:schemeClr val="bg1"/>
                          </a:solidFill>
                        </a:rPr>
                        <a:t> 2.3M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574498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2010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Coverage for partners, stop-loss level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$   1.2M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574498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2013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Self</a:t>
                      </a:r>
                      <a:r>
                        <a:rPr lang="en-US" sz="2000" baseline="0" dirty="0" smtClean="0">
                          <a:solidFill>
                            <a:schemeClr val="bg1"/>
                          </a:solidFill>
                        </a:rPr>
                        <a:t> insure stop-loss premiums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$   1.3M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574498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2014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Drug formulary, HSA</a:t>
                      </a:r>
                      <a:r>
                        <a:rPr lang="en-US" sz="2000" baseline="0" dirty="0" smtClean="0">
                          <a:solidFill>
                            <a:schemeClr val="bg1"/>
                          </a:solidFill>
                        </a:rPr>
                        <a:t> vendor, RMSA plan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i="0" u="sng" dirty="0" smtClean="0">
                          <a:solidFill>
                            <a:schemeClr val="bg1"/>
                          </a:solidFill>
                        </a:rPr>
                        <a:t>$   2.0M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574498">
                <a:tc gridSpan="2">
                  <a:txBody>
                    <a:bodyPr/>
                    <a:lstStyle/>
                    <a:p>
                      <a:pPr algn="r"/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Total: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$ 12.9M</a:t>
                      </a: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9041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n-lt"/>
              </a:rPr>
              <a:t>National Context</a:t>
            </a:r>
            <a:endParaRPr lang="en-US" dirty="0">
              <a:latin typeface="+mn-lt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228600" y="838200"/>
            <a:ext cx="8686800" cy="4906967"/>
          </a:xfrm>
        </p:spPr>
        <p:txBody>
          <a:bodyPr/>
          <a:lstStyle/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400" dirty="0" smtClean="0">
                <a:latin typeface="+mn-lt"/>
              </a:rPr>
              <a:t>Universities facing conflicting pressures: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400" dirty="0" smtClean="0">
                <a:latin typeface="+mn-lt"/>
              </a:rPr>
              <a:t>Reduce the rate of growth of tuition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400" dirty="0" smtClean="0">
                <a:latin typeface="+mn-lt"/>
              </a:rPr>
              <a:t>Reduce administrative costs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400" dirty="0" smtClean="0">
                <a:latin typeface="+mn-lt"/>
              </a:rPr>
              <a:t>Ensure that resources are directed to mission-specific areas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400" dirty="0" smtClean="0">
                <a:latin typeface="+mn-lt"/>
              </a:rPr>
              <a:t>Provide new services, many of which are very labor intensive and expensive (i.e. off-campus security, child care, career services, commercialization of research)</a:t>
            </a:r>
            <a:endParaRPr lang="en-US" sz="2000" dirty="0" smtClean="0">
              <a:latin typeface="+mn-lt"/>
            </a:endParaRP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endParaRPr lang="en-US" sz="2400" i="1" dirty="0">
              <a:latin typeface="+mn-lt"/>
            </a:endParaRP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endParaRPr lang="en-US" sz="2400" i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12705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52400" y="76200"/>
            <a:ext cx="8915400" cy="609600"/>
          </a:xfrm>
        </p:spPr>
        <p:txBody>
          <a:bodyPr/>
          <a:lstStyle/>
          <a:p>
            <a:r>
              <a:rPr lang="en-US" dirty="0" smtClean="0">
                <a:latin typeface="+mn-lt"/>
              </a:rPr>
              <a:t>Budget Reductions</a:t>
            </a:r>
            <a:endParaRPr lang="en-US" dirty="0">
              <a:latin typeface="+mn-lt"/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0" y="838200"/>
            <a:ext cx="8686800" cy="47244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400" dirty="0" smtClean="0">
                <a:latin typeface="+mn-lt"/>
              </a:rPr>
              <a:t>From FY10 to FY14, we have made $12M in budget reductions in the CFU</a:t>
            </a:r>
            <a:endParaRPr lang="en-US" sz="2400" dirty="0">
              <a:latin typeface="+mn-lt"/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endParaRPr lang="en-US" sz="2400" dirty="0" smtClean="0">
              <a:latin typeface="+mn-lt"/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400" dirty="0" smtClean="0">
                <a:latin typeface="+mn-lt"/>
              </a:rPr>
              <a:t>Schools have also made significant budget reductions, including a recent reduction of 15 positions in the Law School</a:t>
            </a:r>
          </a:p>
        </p:txBody>
      </p:sp>
    </p:spTree>
    <p:extLst>
      <p:ext uri="{BB962C8B-B14F-4D97-AF65-F5344CB8AC3E}">
        <p14:creationId xmlns:p14="http://schemas.microsoft.com/office/powerpoint/2010/main" val="804477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52400" y="76200"/>
            <a:ext cx="8915400" cy="609600"/>
          </a:xfrm>
        </p:spPr>
        <p:txBody>
          <a:bodyPr/>
          <a:lstStyle/>
          <a:p>
            <a:r>
              <a:rPr lang="en-US" dirty="0" smtClean="0">
                <a:latin typeface="+mn-lt"/>
              </a:rPr>
              <a:t>CFU Budget Reductions</a:t>
            </a:r>
            <a:endParaRPr lang="en-US" dirty="0">
              <a:latin typeface="+mn-lt"/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534400" cy="4343400"/>
          </a:xfrm>
        </p:spPr>
        <p:txBody>
          <a:bodyPr/>
          <a:lstStyle/>
          <a:p>
            <a:pPr marL="0" indent="0" algn="ctr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400" dirty="0" smtClean="0">
                <a:latin typeface="+mn-lt"/>
              </a:rPr>
              <a:t>FY15 and beyond: Committed to holding central administrative expense growth to 4% (vs. historic 6% growth)</a:t>
            </a:r>
            <a:endParaRPr lang="en-US" sz="2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99081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52400" y="76200"/>
            <a:ext cx="8915400" cy="609600"/>
          </a:xfrm>
        </p:spPr>
        <p:txBody>
          <a:bodyPr/>
          <a:lstStyle/>
          <a:p>
            <a:r>
              <a:rPr lang="en-US" dirty="0" smtClean="0">
                <a:latin typeface="+mn-lt"/>
              </a:rPr>
              <a:t>University Efficiency Initiative</a:t>
            </a:r>
            <a:endParaRPr lang="en-US" dirty="0">
              <a:latin typeface="+mn-lt"/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8686800" cy="4876800"/>
          </a:xfrm>
        </p:spPr>
        <p:txBody>
          <a:bodyPr/>
          <a:lstStyle/>
          <a:p>
            <a:pPr marL="0" indent="0">
              <a:spcBef>
                <a:spcPts val="0"/>
              </a:spcBef>
              <a:spcAft>
                <a:spcPts val="2400"/>
              </a:spcAft>
              <a:buNone/>
            </a:pPr>
            <a:r>
              <a:rPr lang="en-US" sz="2400" dirty="0" smtClean="0">
                <a:latin typeface="+mn-lt"/>
              </a:rPr>
              <a:t>Hired Huron Consulting Group at beginning of 2013 calendar year to provide a high-level assessment and to identify savings opportunities in 4 areas:</a:t>
            </a:r>
          </a:p>
          <a:p>
            <a:pPr lvl="1">
              <a:spcBef>
                <a:spcPts val="0"/>
              </a:spcBef>
              <a:spcAft>
                <a:spcPts val="2400"/>
              </a:spcAft>
            </a:pPr>
            <a:r>
              <a:rPr lang="en-US" dirty="0" smtClean="0">
                <a:latin typeface="+mn-lt"/>
              </a:rPr>
              <a:t>Facilities</a:t>
            </a:r>
          </a:p>
          <a:p>
            <a:pPr lvl="1">
              <a:spcBef>
                <a:spcPts val="0"/>
              </a:spcBef>
              <a:spcAft>
                <a:spcPts val="2400"/>
              </a:spcAft>
            </a:pPr>
            <a:r>
              <a:rPr lang="en-US" dirty="0" smtClean="0">
                <a:latin typeface="+mn-lt"/>
              </a:rPr>
              <a:t>Procurement</a:t>
            </a:r>
          </a:p>
          <a:p>
            <a:pPr lvl="1">
              <a:spcBef>
                <a:spcPts val="0"/>
              </a:spcBef>
              <a:spcAft>
                <a:spcPts val="2400"/>
              </a:spcAft>
            </a:pPr>
            <a:r>
              <a:rPr lang="en-US" dirty="0" smtClean="0">
                <a:latin typeface="+mn-lt"/>
              </a:rPr>
              <a:t>Research Administration</a:t>
            </a:r>
          </a:p>
          <a:p>
            <a:pPr lvl="1">
              <a:spcBef>
                <a:spcPts val="0"/>
              </a:spcBef>
              <a:spcAft>
                <a:spcPts val="2400"/>
              </a:spcAft>
            </a:pPr>
            <a:r>
              <a:rPr lang="en-US" dirty="0" smtClean="0">
                <a:latin typeface="+mn-lt"/>
              </a:rPr>
              <a:t>Organization of CFU support services</a:t>
            </a:r>
          </a:p>
          <a:p>
            <a:pPr marL="0" indent="0">
              <a:spcBef>
                <a:spcPts val="0"/>
              </a:spcBef>
              <a:spcAft>
                <a:spcPts val="2400"/>
              </a:spcAft>
              <a:buNone/>
            </a:pPr>
            <a:r>
              <a:rPr lang="en-US" sz="2400" dirty="0" smtClean="0">
                <a:latin typeface="+mn-lt"/>
              </a:rPr>
              <a:t>These represent 4 of the 5 areas of greatest savings at peer institutions (excluded IT because in transition period)</a:t>
            </a:r>
            <a:endParaRPr lang="en-US" sz="2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31283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52400" y="76200"/>
            <a:ext cx="8915400" cy="609600"/>
          </a:xfrm>
        </p:spPr>
        <p:txBody>
          <a:bodyPr/>
          <a:lstStyle/>
          <a:p>
            <a:r>
              <a:rPr lang="en-US" dirty="0" smtClean="0">
                <a:latin typeface="+mn-lt"/>
              </a:rPr>
              <a:t>Phase 1 Assessment Goals</a:t>
            </a:r>
            <a:endParaRPr lang="en-US" dirty="0">
              <a:latin typeface="+mn-lt"/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686800" cy="47244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n-US" sz="2400" dirty="0" smtClean="0">
                <a:latin typeface="+mn-lt"/>
              </a:rPr>
              <a:t>Identify ways to reduce operating costs, increase productivity and identify work that can be eliminated</a:t>
            </a:r>
          </a:p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n-US" sz="2400" dirty="0" smtClean="0">
                <a:latin typeface="+mn-lt"/>
              </a:rPr>
              <a:t>Identify $5M to $10M in savings in the CFU and $10M to $20M in savings in the schools to redeploy</a:t>
            </a:r>
          </a:p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n-US" sz="2400" dirty="0" smtClean="0">
                <a:latin typeface="+mn-lt"/>
              </a:rPr>
              <a:t>Implement ideas that provide the greatest possible financial impact while maintaining or strengthening the level of core services</a:t>
            </a:r>
          </a:p>
          <a:p>
            <a:pPr marL="0" indent="0">
              <a:spcBef>
                <a:spcPts val="0"/>
              </a:spcBef>
              <a:spcAft>
                <a:spcPts val="2400"/>
              </a:spcAft>
              <a:buNone/>
            </a:pPr>
            <a:endParaRPr lang="en-US" dirty="0">
              <a:latin typeface="+mn-lt"/>
            </a:endParaRPr>
          </a:p>
          <a:p>
            <a:pPr marL="0" indent="0">
              <a:spcBef>
                <a:spcPts val="0"/>
              </a:spcBef>
              <a:spcAft>
                <a:spcPts val="2400"/>
              </a:spcAft>
              <a:buNone/>
            </a:pPr>
            <a:endParaRPr lang="en-US" sz="2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31283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52400" y="76200"/>
            <a:ext cx="8915400" cy="609600"/>
          </a:xfrm>
        </p:spPr>
        <p:txBody>
          <a:bodyPr/>
          <a:lstStyle/>
          <a:p>
            <a:r>
              <a:rPr lang="en-US" dirty="0" smtClean="0">
                <a:latin typeface="+mn-lt"/>
              </a:rPr>
              <a:t>What We Learned</a:t>
            </a:r>
            <a:endParaRPr lang="en-US" dirty="0">
              <a:latin typeface="+mn-lt"/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0" y="762000"/>
            <a:ext cx="8686800" cy="47244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n-US" sz="2400" dirty="0" smtClean="0">
                <a:latin typeface="+mn-lt"/>
              </a:rPr>
              <a:t>Washington University is a very well-run university. We offer high quality services to our community at costs that are generally equal to or below our peers</a:t>
            </a:r>
          </a:p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n-US" sz="2400" dirty="0" smtClean="0">
                <a:latin typeface="+mn-lt"/>
              </a:rPr>
              <a:t>There are areas of opportunities to improve administrative efficiency</a:t>
            </a:r>
          </a:p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n-US" sz="2400" dirty="0" smtClean="0">
                <a:latin typeface="+mn-lt"/>
              </a:rPr>
              <a:t>There is little “low-hanging fruit”</a:t>
            </a:r>
          </a:p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n-US" sz="2400" dirty="0" smtClean="0">
                <a:latin typeface="+mn-lt"/>
              </a:rPr>
              <a:t>The challenge is to go from good to great in Facilities, Procurement, Research Administration, and Administrative Services</a:t>
            </a:r>
          </a:p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n-US" sz="2400" dirty="0" smtClean="0">
                <a:latin typeface="+mn-lt"/>
              </a:rPr>
              <a:t>Current university culture is nervous about idea of further centralization</a:t>
            </a:r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17196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52400" y="76200"/>
            <a:ext cx="8915400" cy="609600"/>
          </a:xfrm>
        </p:spPr>
        <p:txBody>
          <a:bodyPr/>
          <a:lstStyle/>
          <a:p>
            <a:r>
              <a:rPr lang="en-US" dirty="0" smtClean="0">
                <a:latin typeface="+mn-lt"/>
              </a:rPr>
              <a:t>Achieved Savings</a:t>
            </a:r>
            <a:endParaRPr lang="en-US" dirty="0">
              <a:latin typeface="+mn-lt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7077272"/>
              </p:ext>
            </p:extLst>
          </p:nvPr>
        </p:nvGraphicFramePr>
        <p:xfrm>
          <a:off x="1524000" y="1828800"/>
          <a:ext cx="6019800" cy="386079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810000"/>
                <a:gridCol w="2209800"/>
              </a:tblGrid>
              <a:tr h="758917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Procurement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$  7.5M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</a:tr>
              <a:tr h="758917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Facilities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$ </a:t>
                      </a:r>
                      <a:r>
                        <a:rPr lang="en-US" sz="2400" baseline="0" dirty="0" smtClean="0">
                          <a:solidFill>
                            <a:schemeClr val="bg1"/>
                          </a:solidFill>
                        </a:rPr>
                        <a:t> 4.4M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</a:tr>
              <a:tr h="758917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Shared Services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$    .1M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</a:tr>
              <a:tr h="825131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Research Administration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u="sng" dirty="0" smtClean="0">
                          <a:solidFill>
                            <a:schemeClr val="bg1"/>
                          </a:solidFill>
                        </a:rPr>
                        <a:t>$    .1M</a:t>
                      </a:r>
                      <a:endParaRPr lang="en-US" sz="2400" u="sng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</a:tr>
              <a:tr h="758917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Total Savings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$12.1M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52400" y="845126"/>
            <a:ext cx="58119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solidFill>
                  <a:schemeClr val="bg1"/>
                </a:solidFill>
              </a:rPr>
              <a:t>Project completed, savings achieved</a:t>
            </a:r>
            <a:endParaRPr lang="en-US" sz="24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8923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52400" y="76200"/>
            <a:ext cx="8915400" cy="609600"/>
          </a:xfrm>
        </p:spPr>
        <p:txBody>
          <a:bodyPr/>
          <a:lstStyle/>
          <a:p>
            <a:r>
              <a:rPr lang="en-US" dirty="0" smtClean="0">
                <a:latin typeface="+mn-lt"/>
              </a:rPr>
              <a:t>Achieved Savings – Examples</a:t>
            </a:r>
            <a:endParaRPr lang="en-US" dirty="0">
              <a:latin typeface="+mn-lt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52400" y="838200"/>
            <a:ext cx="8763000" cy="47244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n-US" sz="2400" dirty="0" smtClean="0">
                <a:latin typeface="+mn-lt"/>
              </a:rPr>
              <a:t>$1.3M savings in year 1 from consolidated custodial contract</a:t>
            </a:r>
          </a:p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n-US" sz="2400" dirty="0" smtClean="0">
                <a:latin typeface="+mn-lt"/>
              </a:rPr>
              <a:t>$1.1M savings from pharmaceutical rebates</a:t>
            </a:r>
          </a:p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n-US" sz="2400" dirty="0" smtClean="0">
                <a:latin typeface="+mn-lt"/>
              </a:rPr>
              <a:t>$1M savings from renegotiated office supplies contract</a:t>
            </a:r>
          </a:p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n-US" sz="2400" dirty="0" smtClean="0">
                <a:latin typeface="+mn-lt"/>
              </a:rPr>
              <a:t>$1.2M savings from new specialty drug distribution contract</a:t>
            </a:r>
          </a:p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n-US" sz="2400" dirty="0" smtClean="0">
                <a:latin typeface="+mn-lt"/>
              </a:rPr>
              <a:t>$900k savings from Dell desktop and laptop computers contract</a:t>
            </a:r>
          </a:p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n-US" sz="2400" dirty="0" smtClean="0">
                <a:latin typeface="+mn-lt"/>
              </a:rPr>
              <a:t>$712k savings from energy projects</a:t>
            </a:r>
          </a:p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n-US" sz="2400" dirty="0" smtClean="0">
                <a:latin typeface="+mn-lt"/>
              </a:rPr>
              <a:t>$194k savings from shared services pilots in Medical School and Student Services</a:t>
            </a:r>
            <a:endParaRPr lang="en-US" sz="2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139604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52400" y="76200"/>
            <a:ext cx="8915400" cy="609600"/>
          </a:xfrm>
        </p:spPr>
        <p:txBody>
          <a:bodyPr/>
          <a:lstStyle/>
          <a:p>
            <a:r>
              <a:rPr lang="en-US" dirty="0" smtClean="0">
                <a:latin typeface="+mn-lt"/>
              </a:rPr>
              <a:t>Prospective and Potential Savings</a:t>
            </a:r>
            <a:endParaRPr lang="en-US" dirty="0">
              <a:latin typeface="+mn-lt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3066733"/>
              </p:ext>
            </p:extLst>
          </p:nvPr>
        </p:nvGraphicFramePr>
        <p:xfrm>
          <a:off x="762000" y="1931230"/>
          <a:ext cx="7162800" cy="43171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581400"/>
                <a:gridCol w="1905000"/>
                <a:gridCol w="1676400"/>
              </a:tblGrid>
              <a:tr h="601452"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Prospective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Potential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</a:tr>
              <a:tr h="601452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Procurement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$  </a:t>
                      </a:r>
                      <a:r>
                        <a:rPr lang="en-US" sz="2400" baseline="0" dirty="0" smtClean="0">
                          <a:solidFill>
                            <a:schemeClr val="bg1"/>
                          </a:solidFill>
                        </a:rPr>
                        <a:t>  .4</a:t>
                      </a: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M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$    .0M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</a:tr>
              <a:tr h="601452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Facilities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$ </a:t>
                      </a:r>
                      <a:r>
                        <a:rPr lang="en-US" sz="2400" baseline="0" dirty="0" smtClean="0">
                          <a:solidFill>
                            <a:schemeClr val="bg1"/>
                          </a:solidFill>
                        </a:rPr>
                        <a:t> 4.5M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$ </a:t>
                      </a:r>
                      <a:r>
                        <a:rPr lang="en-US" sz="2400" baseline="0" dirty="0" smtClean="0">
                          <a:solidFill>
                            <a:schemeClr val="bg1"/>
                          </a:solidFill>
                        </a:rPr>
                        <a:t>   .0M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</a:tr>
              <a:tr h="601452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Shared Services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$    .4M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$    .9M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</a:tr>
              <a:tr h="655985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Research Administration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u="none" dirty="0" smtClean="0">
                          <a:solidFill>
                            <a:schemeClr val="bg1"/>
                          </a:solidFill>
                        </a:rPr>
                        <a:t>$    .0M</a:t>
                      </a:r>
                      <a:endParaRPr lang="en-US" sz="2400" u="none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u="none" dirty="0" smtClean="0">
                          <a:solidFill>
                            <a:schemeClr val="bg1"/>
                          </a:solidFill>
                        </a:rPr>
                        <a:t>$  1.0M</a:t>
                      </a:r>
                      <a:endParaRPr lang="en-US" sz="2400" u="none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</a:tr>
              <a:tr h="653925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Other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u="sng" dirty="0" smtClean="0">
                          <a:solidFill>
                            <a:schemeClr val="bg1"/>
                          </a:solidFill>
                        </a:rPr>
                        <a:t>$    .7M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u="sng" dirty="0" smtClean="0">
                          <a:solidFill>
                            <a:schemeClr val="bg1"/>
                          </a:solidFill>
                        </a:rPr>
                        <a:t>$ </a:t>
                      </a:r>
                      <a:r>
                        <a:rPr lang="en-US" sz="2400" u="sng" baseline="0" dirty="0" smtClean="0">
                          <a:solidFill>
                            <a:schemeClr val="bg1"/>
                          </a:solidFill>
                        </a:rPr>
                        <a:t>   .0M</a:t>
                      </a:r>
                      <a:endParaRPr lang="en-US" sz="2400" u="sng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</a:tr>
              <a:tr h="601452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Total Savings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$  5.9M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$  1.9M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52400" y="813137"/>
            <a:ext cx="8991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smtClean="0">
                <a:solidFill>
                  <a:schemeClr val="bg1"/>
                </a:solidFill>
              </a:rPr>
              <a:t>Prospective: Decisions made, not yet implemented/savings not yet realized</a:t>
            </a:r>
          </a:p>
          <a:p>
            <a:endParaRPr lang="en-US" sz="2000" i="1" dirty="0" smtClean="0">
              <a:solidFill>
                <a:schemeClr val="bg1"/>
              </a:solidFill>
            </a:endParaRPr>
          </a:p>
          <a:p>
            <a:r>
              <a:rPr lang="en-US" sz="2000" i="1" dirty="0" smtClean="0">
                <a:solidFill>
                  <a:schemeClr val="bg1"/>
                </a:solidFill>
              </a:rPr>
              <a:t>Potential: Early in process; savings represent rough estimate of potential</a:t>
            </a:r>
            <a:endParaRPr lang="en-US" sz="20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137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52400" y="76200"/>
            <a:ext cx="8915400" cy="609600"/>
          </a:xfrm>
        </p:spPr>
        <p:txBody>
          <a:bodyPr/>
          <a:lstStyle/>
          <a:p>
            <a:r>
              <a:rPr lang="en-US" dirty="0" smtClean="0">
                <a:latin typeface="+mn-lt"/>
              </a:rPr>
              <a:t>Prospective Savings – Examples</a:t>
            </a:r>
            <a:endParaRPr lang="en-US" dirty="0">
              <a:latin typeface="+mn-lt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52400" y="838200"/>
            <a:ext cx="8763000" cy="47244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n-US" sz="2400" dirty="0" smtClean="0">
                <a:latin typeface="+mn-lt"/>
              </a:rPr>
              <a:t>$1.1M from operational improvements in Danforth facilities</a:t>
            </a:r>
          </a:p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n-US" sz="2400" dirty="0" smtClean="0">
                <a:latin typeface="+mn-lt"/>
              </a:rPr>
              <a:t>$1.7M from energy savings initiatives</a:t>
            </a:r>
          </a:p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n-US" sz="2400" dirty="0" smtClean="0">
                <a:latin typeface="+mn-lt"/>
              </a:rPr>
              <a:t>$680k savings from closing Ovations and DC programs</a:t>
            </a:r>
          </a:p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n-US" sz="2400" dirty="0" smtClean="0">
                <a:latin typeface="+mn-lt"/>
              </a:rPr>
              <a:t>$400k savings from CFU shared service center</a:t>
            </a:r>
            <a:endParaRPr lang="en-US" sz="2400" dirty="0" smtClean="0">
              <a:solidFill>
                <a:srgbClr val="FF0000"/>
              </a:solidFill>
              <a:latin typeface="+mn-lt"/>
            </a:endParaRPr>
          </a:p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n-US" sz="2400" dirty="0" smtClean="0">
                <a:latin typeface="+mn-lt"/>
              </a:rPr>
              <a:t>$360k savings from expansion of prompt pay discount program</a:t>
            </a:r>
          </a:p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n-US" sz="2400" dirty="0" smtClean="0">
                <a:latin typeface="+mn-lt"/>
              </a:rPr>
              <a:t>$324k savings from custodial cost avoidance at Medical School</a:t>
            </a:r>
            <a:endParaRPr lang="en-US" sz="2400" dirty="0">
              <a:latin typeface="+mn-lt"/>
            </a:endParaRPr>
          </a:p>
          <a:p>
            <a:pPr>
              <a:spcBef>
                <a:spcPts val="0"/>
              </a:spcBef>
              <a:spcAft>
                <a:spcPts val="2400"/>
              </a:spcAft>
            </a:pPr>
            <a:endParaRPr lang="en-US" sz="2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450387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52400" y="76200"/>
            <a:ext cx="8915400" cy="609600"/>
          </a:xfrm>
        </p:spPr>
        <p:txBody>
          <a:bodyPr/>
          <a:lstStyle/>
          <a:p>
            <a:r>
              <a:rPr lang="en-US" dirty="0" smtClean="0">
                <a:latin typeface="+mn-lt"/>
              </a:rPr>
              <a:t>Distribution of Savings</a:t>
            </a:r>
            <a:endParaRPr lang="en-US" dirty="0">
              <a:latin typeface="+mn-lt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6488210"/>
              </p:ext>
            </p:extLst>
          </p:nvPr>
        </p:nvGraphicFramePr>
        <p:xfrm>
          <a:off x="228600" y="1295400"/>
          <a:ext cx="8686801" cy="41309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590800"/>
                <a:gridCol w="1524000"/>
                <a:gridCol w="1828800"/>
                <a:gridCol w="1447800"/>
                <a:gridCol w="1295401"/>
              </a:tblGrid>
              <a:tr h="826186"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Achieved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Prospective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Potential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Total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6186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CFU</a:t>
                      </a:r>
                      <a:r>
                        <a:rPr lang="en-US" sz="2400" baseline="0" dirty="0" smtClean="0">
                          <a:solidFill>
                            <a:schemeClr val="bg1"/>
                          </a:solidFill>
                        </a:rPr>
                        <a:t> &amp; </a:t>
                      </a:r>
                      <a:r>
                        <a:rPr lang="en-US" sz="2400" baseline="0" dirty="0" err="1" smtClean="0">
                          <a:solidFill>
                            <a:schemeClr val="bg1"/>
                          </a:solidFill>
                        </a:rPr>
                        <a:t>Auxes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$  2.7M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$ </a:t>
                      </a:r>
                      <a:r>
                        <a:rPr lang="en-US" sz="2400" baseline="0" dirty="0" smtClean="0">
                          <a:solidFill>
                            <a:schemeClr val="bg1"/>
                          </a:solidFill>
                        </a:rPr>
                        <a:t> 3.7</a:t>
                      </a: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M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-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$ </a:t>
                      </a:r>
                      <a:r>
                        <a:rPr lang="en-US" sz="2400" baseline="0" dirty="0" smtClean="0">
                          <a:solidFill>
                            <a:schemeClr val="bg1"/>
                          </a:solidFill>
                        </a:rPr>
                        <a:t> 6.5</a:t>
                      </a: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M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826186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Danforth Schools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$ </a:t>
                      </a:r>
                      <a:r>
                        <a:rPr lang="en-US" sz="2400" baseline="0" dirty="0" smtClean="0">
                          <a:solidFill>
                            <a:schemeClr val="bg1"/>
                          </a:solidFill>
                        </a:rPr>
                        <a:t>   .8M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-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$ </a:t>
                      </a:r>
                      <a:r>
                        <a:rPr lang="en-US" sz="2400" baseline="0" dirty="0" smtClean="0">
                          <a:solidFill>
                            <a:schemeClr val="bg1"/>
                          </a:solidFill>
                        </a:rPr>
                        <a:t>   .3M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$  </a:t>
                      </a:r>
                      <a:r>
                        <a:rPr lang="en-US" sz="2400" baseline="0" dirty="0" smtClean="0">
                          <a:solidFill>
                            <a:schemeClr val="bg1"/>
                          </a:solidFill>
                        </a:rPr>
                        <a:t>1.1M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826186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WUSM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$  8.6M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$  2.1M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$  1.6M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$12.4M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6186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Total Savings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ctr" defTabSz="91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$12.1M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$</a:t>
                      </a:r>
                      <a:r>
                        <a:rPr lang="en-US" sz="2400" baseline="0" dirty="0" smtClean="0">
                          <a:solidFill>
                            <a:schemeClr val="bg1"/>
                          </a:solidFill>
                        </a:rPr>
                        <a:t>  5.9</a:t>
                      </a: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M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$</a:t>
                      </a:r>
                      <a:r>
                        <a:rPr lang="en-US" sz="2400" baseline="0" dirty="0" smtClean="0">
                          <a:solidFill>
                            <a:schemeClr val="bg1"/>
                          </a:solidFill>
                        </a:rPr>
                        <a:t>  1.9</a:t>
                      </a: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M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$</a:t>
                      </a:r>
                      <a:r>
                        <a:rPr lang="en-US" sz="2400" baseline="0" dirty="0" smtClean="0">
                          <a:solidFill>
                            <a:schemeClr val="bg1"/>
                          </a:solidFill>
                        </a:rPr>
                        <a:t>20.0</a:t>
                      </a: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M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36993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n-lt"/>
              </a:rPr>
              <a:t>Washington University</a:t>
            </a:r>
            <a:endParaRPr lang="en-US" dirty="0">
              <a:latin typeface="+mn-lt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8686800" cy="5059367"/>
          </a:xfrm>
        </p:spPr>
        <p:txBody>
          <a:bodyPr/>
          <a:lstStyle/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400" dirty="0" smtClean="0">
                <a:latin typeface="+mn-lt"/>
              </a:rPr>
              <a:t>Washington University is a large economic entity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dirty="0" smtClean="0">
                <a:latin typeface="+mn-lt"/>
              </a:rPr>
              <a:t>$2.5 billion total revenue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dirty="0" smtClean="0">
                <a:latin typeface="+mn-lt"/>
              </a:rPr>
              <a:t>13,600 benefits eligible Faculty and Staff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dirty="0" smtClean="0">
                <a:latin typeface="+mn-lt"/>
              </a:rPr>
              <a:t>14,500 enrolled students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dirty="0" smtClean="0">
                <a:latin typeface="+mn-lt"/>
              </a:rPr>
              <a:t>Over 60% of operating expenses are compensation and benefits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endParaRPr lang="en-US" sz="2400" dirty="0" smtClean="0">
              <a:solidFill>
                <a:srgbClr val="FF0000"/>
              </a:solidFill>
              <a:latin typeface="+mn-lt"/>
            </a:endParaRP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endParaRPr lang="en-US" sz="2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651447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52400" y="76200"/>
            <a:ext cx="8915400" cy="609600"/>
          </a:xfrm>
        </p:spPr>
        <p:txBody>
          <a:bodyPr/>
          <a:lstStyle/>
          <a:p>
            <a:r>
              <a:rPr lang="en-US" dirty="0" smtClean="0">
                <a:latin typeface="+mn-lt"/>
              </a:rPr>
              <a:t>Implementation Costs</a:t>
            </a:r>
            <a:endParaRPr lang="en-US" dirty="0">
              <a:latin typeface="+mn-lt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52400" y="838200"/>
            <a:ext cx="8763000" cy="47244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sz="2400" dirty="0" smtClean="0">
                <a:latin typeface="+mn-lt"/>
              </a:rPr>
              <a:t>We estimate that these efforts will cost approximately $9M in one-time costs and $0.5M in ongoing costs to implement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sz="2400" dirty="0" smtClean="0">
                <a:latin typeface="+mn-lt"/>
              </a:rPr>
              <a:t>Implementation costs are primarily related to energy initiatives and new technology systems</a:t>
            </a:r>
          </a:p>
        </p:txBody>
      </p:sp>
    </p:spTree>
    <p:extLst>
      <p:ext uri="{BB962C8B-B14F-4D97-AF65-F5344CB8AC3E}">
        <p14:creationId xmlns:p14="http://schemas.microsoft.com/office/powerpoint/2010/main" val="2563301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52400" y="76200"/>
            <a:ext cx="8915400" cy="609600"/>
          </a:xfrm>
        </p:spPr>
        <p:txBody>
          <a:bodyPr/>
          <a:lstStyle/>
          <a:p>
            <a:r>
              <a:rPr lang="en-US" dirty="0" smtClean="0">
                <a:latin typeface="+mn-lt"/>
              </a:rPr>
              <a:t>Total Projected Annual Cost Savings, FY16</a:t>
            </a:r>
            <a:endParaRPr lang="en-US" dirty="0">
              <a:latin typeface="+mn-lt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7177450"/>
              </p:ext>
            </p:extLst>
          </p:nvPr>
        </p:nvGraphicFramePr>
        <p:xfrm>
          <a:off x="1524000" y="1447800"/>
          <a:ext cx="6019800" cy="386079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810000"/>
                <a:gridCol w="2209800"/>
              </a:tblGrid>
              <a:tr h="758917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Benefits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$ 12.9M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</a:tr>
              <a:tr h="758917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Energy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$ </a:t>
                      </a:r>
                      <a:r>
                        <a:rPr lang="en-US" sz="2400" baseline="0" dirty="0" smtClean="0">
                          <a:solidFill>
                            <a:schemeClr val="bg1"/>
                          </a:solidFill>
                        </a:rPr>
                        <a:t>15.7M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</a:tr>
              <a:tr h="758917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CFU</a:t>
                      </a:r>
                      <a:r>
                        <a:rPr lang="en-US" sz="2400" baseline="0" dirty="0" smtClean="0">
                          <a:solidFill>
                            <a:schemeClr val="bg1"/>
                          </a:solidFill>
                        </a:rPr>
                        <a:t> Budget Cuts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$ 11.8M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</a:tr>
              <a:tr h="825131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Efficiency</a:t>
                      </a:r>
                      <a:r>
                        <a:rPr lang="en-US" sz="2400" baseline="0" dirty="0" smtClean="0">
                          <a:solidFill>
                            <a:schemeClr val="bg1"/>
                          </a:solidFill>
                        </a:rPr>
                        <a:t> Initiative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u="sng" dirty="0" smtClean="0">
                          <a:solidFill>
                            <a:schemeClr val="bg1"/>
                          </a:solidFill>
                        </a:rPr>
                        <a:t>$ 20.0M</a:t>
                      </a:r>
                      <a:endParaRPr lang="en-US" sz="2400" u="sng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</a:tr>
              <a:tr h="758917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Total Savings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$</a:t>
                      </a:r>
                      <a:r>
                        <a:rPr lang="en-US" sz="2400" baseline="0" dirty="0" smtClean="0">
                          <a:solidFill>
                            <a:schemeClr val="bg1"/>
                          </a:solidFill>
                        </a:rPr>
                        <a:t> 60.4</a:t>
                      </a: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M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07978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52400" y="76200"/>
            <a:ext cx="8915400" cy="609600"/>
          </a:xfrm>
        </p:spPr>
        <p:txBody>
          <a:bodyPr/>
          <a:lstStyle/>
          <a:p>
            <a:r>
              <a:rPr lang="en-US" dirty="0" smtClean="0">
                <a:latin typeface="+mn-lt"/>
              </a:rPr>
              <a:t>Next Steps</a:t>
            </a:r>
            <a:endParaRPr lang="en-US" dirty="0">
              <a:latin typeface="+mn-lt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52400" y="838200"/>
            <a:ext cx="8763000" cy="47244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sz="2400" dirty="0" smtClean="0">
                <a:latin typeface="+mn-lt"/>
              </a:rPr>
              <a:t>Complete Phase 1 of the Efficiency Initiative</a:t>
            </a:r>
          </a:p>
          <a:p>
            <a:pPr lvl="1">
              <a:spcBef>
                <a:spcPts val="0"/>
              </a:spcBef>
              <a:spcAft>
                <a:spcPts val="1800"/>
              </a:spcAft>
            </a:pPr>
            <a:r>
              <a:rPr lang="en-US" dirty="0" smtClean="0">
                <a:latin typeface="+mn-lt"/>
              </a:rPr>
              <a:t>Implement and realize all prospective and potential savings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sz="2400" dirty="0" smtClean="0">
                <a:latin typeface="+mn-lt"/>
              </a:rPr>
              <a:t>Take another major look at potential cost savings from additional energy initiatives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sz="2400" dirty="0" smtClean="0">
                <a:latin typeface="+mn-lt"/>
              </a:rPr>
              <a:t>Create greater efficiencies in commodity IT</a:t>
            </a:r>
          </a:p>
        </p:txBody>
      </p:sp>
    </p:spTree>
    <p:extLst>
      <p:ext uri="{BB962C8B-B14F-4D97-AF65-F5344CB8AC3E}">
        <p14:creationId xmlns:p14="http://schemas.microsoft.com/office/powerpoint/2010/main" val="2992411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52400" y="76200"/>
            <a:ext cx="8915400" cy="609600"/>
          </a:xfrm>
        </p:spPr>
        <p:txBody>
          <a:bodyPr/>
          <a:lstStyle/>
          <a:p>
            <a:r>
              <a:rPr lang="en-US" dirty="0" smtClean="0">
                <a:latin typeface="+mn-lt"/>
              </a:rPr>
              <a:t>Other Issues</a:t>
            </a:r>
            <a:endParaRPr lang="en-US" dirty="0">
              <a:latin typeface="+mn-lt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52400" y="838200"/>
            <a:ext cx="8763000" cy="47244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sz="2400" dirty="0">
                <a:latin typeface="+mn-lt"/>
              </a:rPr>
              <a:t>How does one increase efficiencies while respecting existing culture and ensuring high employee morale/engagement</a:t>
            </a:r>
            <a:r>
              <a:rPr lang="en-US" sz="2400" dirty="0" smtClean="0">
                <a:latin typeface="+mn-lt"/>
              </a:rPr>
              <a:t>?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sz="2400" dirty="0" smtClean="0">
                <a:latin typeface="+mn-lt"/>
              </a:rPr>
              <a:t>Should the University undergo a more significant reorganization to achieve greater efficiencies?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sz="2400" dirty="0" smtClean="0">
                <a:latin typeface="+mn-lt"/>
              </a:rPr>
              <a:t>Should we hire a small group of permanent staff to work on constantly improving operational efficiency?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sz="2400" dirty="0" smtClean="0">
                <a:latin typeface="+mn-lt"/>
              </a:rPr>
              <a:t>To what degree can more efficient shared service centers be implemented within the University’s existing culture?</a:t>
            </a:r>
          </a:p>
        </p:txBody>
      </p:sp>
    </p:spTree>
    <p:extLst>
      <p:ext uri="{BB962C8B-B14F-4D97-AF65-F5344CB8AC3E}">
        <p14:creationId xmlns:p14="http://schemas.microsoft.com/office/powerpoint/2010/main" val="774342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n-lt"/>
              </a:rPr>
              <a:t>Washington University</a:t>
            </a:r>
            <a:endParaRPr lang="en-US" dirty="0">
              <a:latin typeface="+mn-lt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153400" cy="5059367"/>
          </a:xfrm>
        </p:spPr>
        <p:txBody>
          <a:bodyPr/>
          <a:lstStyle/>
          <a:p>
            <a:pPr marL="0" indent="0" algn="ctr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400" dirty="0" smtClean="0">
                <a:latin typeface="+mn-lt"/>
              </a:rPr>
              <a:t>The University has seen very rapid growth over the past few decades</a:t>
            </a:r>
          </a:p>
          <a:p>
            <a:pPr marL="0" indent="0" algn="ctr">
              <a:spcBef>
                <a:spcPts val="0"/>
              </a:spcBef>
              <a:spcAft>
                <a:spcPts val="1200"/>
              </a:spcAft>
              <a:buNone/>
            </a:pPr>
            <a:endParaRPr lang="en-US" sz="2400" dirty="0">
              <a:latin typeface="+mn-lt"/>
            </a:endParaRPr>
          </a:p>
          <a:p>
            <a:pPr marL="0" indent="0" algn="ctr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400" dirty="0" smtClean="0">
                <a:latin typeface="+mn-lt"/>
              </a:rPr>
              <a:t>This growth is a sign of our institutional success and is also a reflection of national growth trends in large research universities and academic medical centers</a:t>
            </a:r>
            <a:endParaRPr lang="en-US" dirty="0" smtClean="0">
              <a:solidFill>
                <a:srgbClr val="FF0000"/>
              </a:solidFill>
              <a:latin typeface="+mn-lt"/>
            </a:endParaRPr>
          </a:p>
          <a:p>
            <a:pPr marL="0" indent="0" algn="ctr">
              <a:spcBef>
                <a:spcPts val="0"/>
              </a:spcBef>
              <a:spcAft>
                <a:spcPts val="1200"/>
              </a:spcAft>
              <a:buNone/>
            </a:pPr>
            <a:endParaRPr lang="en-US" sz="2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568313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n-lt"/>
              </a:rPr>
              <a:t>WU – Physical Growth</a:t>
            </a:r>
            <a:endParaRPr lang="en-US" dirty="0">
              <a:latin typeface="+mn-lt"/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26554478"/>
              </p:ext>
            </p:extLst>
          </p:nvPr>
        </p:nvGraphicFramePr>
        <p:xfrm>
          <a:off x="304800" y="600075"/>
          <a:ext cx="8605838" cy="5673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9" name="Chart" r:id="rId3" imgW="8753543" imgH="5410200" progId="MSGraph.Chart.8">
                  <p:embed followColorScheme="full"/>
                </p:oleObj>
              </mc:Choice>
              <mc:Fallback>
                <p:oleObj name="Chart" r:id="rId3" imgW="8753543" imgH="5410200" progId="MSGraph.Chart.8">
                  <p:embed followColorScheme="full"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600075"/>
                        <a:ext cx="8605838" cy="5673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 rot="16200000">
            <a:off x="-560307" y="3259574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GSF (million)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0157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n-lt"/>
              </a:rPr>
              <a:t>WU – Budget Growth</a:t>
            </a:r>
            <a:endParaRPr lang="en-US" dirty="0">
              <a:latin typeface="+mn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2400" y="838200"/>
            <a:ext cx="1954381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i="1" dirty="0" smtClean="0">
                <a:solidFill>
                  <a:schemeClr val="bg1">
                    <a:lumMod val="50000"/>
                  </a:schemeClr>
                </a:solidFill>
              </a:rPr>
              <a:t>Millions of dollars</a:t>
            </a:r>
            <a:endParaRPr lang="en-US" i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895600" y="762000"/>
            <a:ext cx="3334118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bg1"/>
                </a:solidFill>
              </a:rPr>
              <a:t>Total University Budget</a:t>
            </a:r>
            <a:endParaRPr lang="en-US" sz="2400" dirty="0">
              <a:solidFill>
                <a:schemeClr val="bg1"/>
              </a:solidFill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23086957"/>
              </p:ext>
            </p:extLst>
          </p:nvPr>
        </p:nvGraphicFramePr>
        <p:xfrm>
          <a:off x="179388" y="1393824"/>
          <a:ext cx="8634412" cy="5083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60" name="Chart" r:id="rId3" imgW="8705985" imgH="4962457" progId="MSGraph.Chart.8">
                  <p:embed followColorScheme="full"/>
                </p:oleObj>
              </mc:Choice>
              <mc:Fallback>
                <p:oleObj name="Chart" r:id="rId3" imgW="8705985" imgH="4962457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79388" y="1393824"/>
                        <a:ext cx="8634412" cy="50831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77853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n-lt"/>
              </a:rPr>
              <a:t>WU – Clinical Revenue Growth</a:t>
            </a:r>
            <a:endParaRPr lang="en-US" dirty="0">
              <a:latin typeface="+mn-lt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286000" y="762000"/>
            <a:ext cx="5187639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bg1"/>
                </a:solidFill>
              </a:rPr>
              <a:t>School of Medicine Clinical Revenue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52400" y="838200"/>
            <a:ext cx="1954381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i="1" dirty="0" smtClean="0">
                <a:solidFill>
                  <a:schemeClr val="bg1">
                    <a:lumMod val="50000"/>
                  </a:schemeClr>
                </a:solidFill>
              </a:rPr>
              <a:t>Millions of dollars</a:t>
            </a:r>
            <a:endParaRPr lang="en-US" i="1" dirty="0">
              <a:solidFill>
                <a:schemeClr val="bg1">
                  <a:lumMod val="50000"/>
                </a:schemeClr>
              </a:solidFill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93675378"/>
              </p:ext>
            </p:extLst>
          </p:nvPr>
        </p:nvGraphicFramePr>
        <p:xfrm>
          <a:off x="179388" y="1393825"/>
          <a:ext cx="8634412" cy="5083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3" name="Chart" r:id="rId3" imgW="8705985" imgH="4962457" progId="MSGraph.Chart.8">
                  <p:embed followColorScheme="full"/>
                </p:oleObj>
              </mc:Choice>
              <mc:Fallback>
                <p:oleObj name="Chart" r:id="rId3" imgW="8705985" imgH="4962457" progId="MSGraph.Chart.8">
                  <p:embed followColorScheme="full"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388" y="1393825"/>
                        <a:ext cx="8634412" cy="5083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65982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n-lt"/>
              </a:rPr>
              <a:t>WU – Student Enrollment Growth</a:t>
            </a:r>
            <a:endParaRPr lang="en-US" dirty="0">
              <a:latin typeface="+mn-lt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895600" y="762000"/>
            <a:ext cx="3351751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bg1"/>
                </a:solidFill>
              </a:rPr>
              <a:t>Total Enrolled Students</a:t>
            </a:r>
            <a:endParaRPr lang="en-US" sz="2400" dirty="0">
              <a:solidFill>
                <a:schemeClr val="bg1"/>
              </a:solidFill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75237115"/>
              </p:ext>
            </p:extLst>
          </p:nvPr>
        </p:nvGraphicFramePr>
        <p:xfrm>
          <a:off x="342375" y="1223664"/>
          <a:ext cx="8458200" cy="51771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42" name="Chart" r:id="rId3" imgW="6096000" imgH="4067243" progId="MSGraph.Chart.8">
                  <p:embed followColorScheme="full"/>
                </p:oleObj>
              </mc:Choice>
              <mc:Fallback>
                <p:oleObj name="Chart" r:id="rId3" imgW="6096000" imgH="4067243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42375" y="1223664"/>
                        <a:ext cx="8458200" cy="517713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15038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ossible Template_0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WU Buildings and Grounds 040414 final</Template>
  <TotalTime>155505</TotalTime>
  <Words>1726</Words>
  <Application>Microsoft Macintosh PowerPoint</Application>
  <PresentationFormat>On-screen Show (4:3)</PresentationFormat>
  <Paragraphs>280</Paragraphs>
  <Slides>43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9" baseType="lpstr">
      <vt:lpstr>Arial</vt:lpstr>
      <vt:lpstr>Calibri</vt:lpstr>
      <vt:lpstr>Franklin Gothic Book</vt:lpstr>
      <vt:lpstr>Swis721 BT</vt:lpstr>
      <vt:lpstr>Possible Template_01</vt:lpstr>
      <vt:lpstr>Chart</vt:lpstr>
      <vt:lpstr>PowerPoint Presentation</vt:lpstr>
      <vt:lpstr>Agenda</vt:lpstr>
      <vt:lpstr>National Context</vt:lpstr>
      <vt:lpstr>Washington University</vt:lpstr>
      <vt:lpstr>Washington University</vt:lpstr>
      <vt:lpstr>WU – Physical Growth</vt:lpstr>
      <vt:lpstr>WU – Budget Growth</vt:lpstr>
      <vt:lpstr>WU – Clinical Revenue Growth</vt:lpstr>
      <vt:lpstr>WU – Student Enrollment Growth</vt:lpstr>
      <vt:lpstr>WU – Employment Growth</vt:lpstr>
      <vt:lpstr>PowerPoint Presentation</vt:lpstr>
      <vt:lpstr>PowerPoint Presentation</vt:lpstr>
      <vt:lpstr>PowerPoint Presentation</vt:lpstr>
      <vt:lpstr>PowerPoint Presentation</vt:lpstr>
      <vt:lpstr>Results of Washington University’s Growth</vt:lpstr>
      <vt:lpstr>Questions and Needs</vt:lpstr>
      <vt:lpstr>Washington University Staff Size, FY04-FY14</vt:lpstr>
      <vt:lpstr>Danforth Schools Staff Size, FY04-FY14</vt:lpstr>
      <vt:lpstr>Sources of School Staff Growth</vt:lpstr>
      <vt:lpstr>New Staff Positions in CFU &amp; Auxes, 2004-2014</vt:lpstr>
      <vt:lpstr>Sources of CFU Staff Growth</vt:lpstr>
      <vt:lpstr>Changes in Organizational Structure / Insourcing</vt:lpstr>
      <vt:lpstr>Responses to University Growth</vt:lpstr>
      <vt:lpstr>New Programs</vt:lpstr>
      <vt:lpstr>Non-Mission Cost Reduction/Efficiency Efforts</vt:lpstr>
      <vt:lpstr>Historical Energy Use by Type</vt:lpstr>
      <vt:lpstr>Avoided Energy Cost, 1990-2014</vt:lpstr>
      <vt:lpstr>Benefits and Compensation</vt:lpstr>
      <vt:lpstr>Benefits and Compensation Cost Savings</vt:lpstr>
      <vt:lpstr>Budget Reductions</vt:lpstr>
      <vt:lpstr>CFU Budget Reductions</vt:lpstr>
      <vt:lpstr>University Efficiency Initiative</vt:lpstr>
      <vt:lpstr>Phase 1 Assessment Goals</vt:lpstr>
      <vt:lpstr>What We Learned</vt:lpstr>
      <vt:lpstr>Achieved Savings</vt:lpstr>
      <vt:lpstr>Achieved Savings – Examples</vt:lpstr>
      <vt:lpstr>Prospective and Potential Savings</vt:lpstr>
      <vt:lpstr>Prospective Savings – Examples</vt:lpstr>
      <vt:lpstr>Distribution of Savings</vt:lpstr>
      <vt:lpstr>Implementation Costs</vt:lpstr>
      <vt:lpstr>Total Projected Annual Cost Savings, FY16</vt:lpstr>
      <vt:lpstr>Next Steps</vt:lpstr>
      <vt:lpstr>Other Issues</vt:lpstr>
    </vt:vector>
  </TitlesOfParts>
  <Company>Facilities Planning &amp; Mgmt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brad</dc:creator>
  <cp:lastModifiedBy>Microsoft Office User</cp:lastModifiedBy>
  <cp:revision>4149</cp:revision>
  <cp:lastPrinted>2015-02-05T18:30:56Z</cp:lastPrinted>
  <dcterms:created xsi:type="dcterms:W3CDTF">2011-09-28T20:57:21Z</dcterms:created>
  <dcterms:modified xsi:type="dcterms:W3CDTF">2015-12-15T18:09:04Z</dcterms:modified>
</cp:coreProperties>
</file>